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Roboto"/>
      <p:regular r:id="rId44"/>
      <p:bold r:id="rId45"/>
      <p:italic r:id="rId46"/>
      <p:boldItalic r:id="rId47"/>
    </p:embeddedFont>
    <p:embeddedFont>
      <p:font typeface="Gill Sans"/>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gNNSISHJL64YJG0QMIc+xcVPX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9DABB5-90F2-47D7-B8D4-FF95D2002A3D}">
  <a:tblStyle styleId="{EF9DABB5-90F2-47D7-B8D4-FF95D2002A3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illSans-regular.fntdata"/><Relationship Id="rId47" Type="http://schemas.openxmlformats.org/officeDocument/2006/relationships/font" Target="fonts/Roboto-boldItalic.fntdata"/><Relationship Id="rId49" Type="http://schemas.openxmlformats.org/officeDocument/2006/relationships/font" Target="fonts/Gill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08ce783f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08ce783f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308ce783f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f6ba9a6e9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11f6ba9a6e9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11f6ba9a6e9_0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fffe9a693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fffe9a693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12fffe9a693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fffe9a693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fffe9a693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12fffe9a693_0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fffe9a693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2fffe9a693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2fffe9a693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f6ba9a6e9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11f6ba9a6e9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11f6ba9a6e9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f9580dd0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f9580dd0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12f9580dd0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2f9580dd00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2f9580dd00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12f9580dd00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30ae465f01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30ae465f01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130ae465f01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f9580dd00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f9580dd00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12f9580dd00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200424307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11200424307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g11200424307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fffe9a693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fffe9a693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12fffe9a693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fffe9a693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2fffe9a693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12fffe9a693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2fffe9a69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2fffe9a69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12fffe9a693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0748d8fb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30748d8fb8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130748d8fb8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0748d8fb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0748d8fb8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130748d8fb8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fffe9a693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fffe9a693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12fffe9a693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fffe9a693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fffe9a693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12fffe9a693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30748d8fb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30748d8fb8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130748d8fb8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30748d8fb8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30748d8fb8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130748d8fb8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fffe9a693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2fffe9a693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12fffe9a693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fffe9a693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2fffe9a693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12fffe9a693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2f9a6794a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2f9a6794a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2f9a6794a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f9a6794a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2f9a6794aa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12f9a6794aa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fffe9a69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fffe9a693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12fffe9a693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2fffe9a693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2fffe9a693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12fffe9a693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2fffe9a693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2fffe9a693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12fffe9a693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00bc768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300bc7680e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g1300bc7680e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4c78e352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114c78e352b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114c78e352b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39616ef65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1139616ef65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39616ef65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1139616ef65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1139616ef65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f6d9c3e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11f6d9c3e6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g11f6d9c3e6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f6d9c3e62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11f6d9c3e62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11f6d9c3e62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9"/>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9"/>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22" name="Google Shape;22;p29"/>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9"/>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37"/>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Gill Sans"/>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7"/>
          <p:cNvSpPr/>
          <p:nvPr>
            <p:ph idx="2" type="pic"/>
          </p:nvPr>
        </p:nvSpPr>
        <p:spPr>
          <a:xfrm>
            <a:off x="447817" y="599725"/>
            <a:ext cx="11290859" cy="3557252"/>
          </a:xfrm>
          <a:prstGeom prst="rect">
            <a:avLst/>
          </a:prstGeom>
          <a:noFill/>
          <a:ln>
            <a:noFill/>
          </a:ln>
        </p:spPr>
      </p:sp>
      <p:sp>
        <p:nvSpPr>
          <p:cNvPr id="85" name="Google Shape;85;p37"/>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86" name="Google Shape;86;p3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9" name="Shape 89"/>
        <p:cNvGrpSpPr/>
        <p:nvPr/>
      </p:nvGrpSpPr>
      <p:grpSpPr>
        <a:xfrm>
          <a:off x="0" y="0"/>
          <a:ext cx="0" cy="0"/>
          <a:chOff x="0" y="0"/>
          <a:chExt cx="0" cy="0"/>
        </a:xfrm>
      </p:grpSpPr>
      <p:sp>
        <p:nvSpPr>
          <p:cNvPr id="90" name="Google Shape;90;p38"/>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8"/>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93" name="Google Shape;93;p3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0"/>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29" name="Google Shape;29;p3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0"/>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2" name="Shape 32"/>
        <p:cNvGrpSpPr/>
        <p:nvPr/>
      </p:nvGrpSpPr>
      <p:grpSpPr>
        <a:xfrm>
          <a:off x="0" y="0"/>
          <a:ext cx="0" cy="0"/>
          <a:chOff x="0" y="0"/>
          <a:chExt cx="0" cy="0"/>
        </a:xfrm>
      </p:grpSpPr>
      <p:sp>
        <p:nvSpPr>
          <p:cNvPr id="33" name="Google Shape;33;p39"/>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9"/>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6" name="Google Shape;36;p39"/>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9"/>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9"/>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3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3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35"/>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5"/>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32"/>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2"/>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b="0" sz="36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656"/>
              <a:buNone/>
              <a:defRPr sz="1800" cap="none">
                <a:solidFill>
                  <a:schemeClr val="accent2"/>
                </a:solidFill>
              </a:defRPr>
            </a:lvl1pPr>
            <a:lvl2pPr indent="-228600" lvl="1" marL="914400" algn="l">
              <a:lnSpc>
                <a:spcPct val="100000"/>
              </a:lnSpc>
              <a:spcBef>
                <a:spcPts val="600"/>
              </a:spcBef>
              <a:spcAft>
                <a:spcPts val="0"/>
              </a:spcAft>
              <a:buSzPts val="1656"/>
              <a:buNone/>
              <a:defRPr sz="1800">
                <a:solidFill>
                  <a:srgbClr val="888888"/>
                </a:solidFill>
              </a:defRPr>
            </a:lvl2pPr>
            <a:lvl3pPr indent="-228600" lvl="2" marL="1371600" algn="l">
              <a:lnSpc>
                <a:spcPct val="100000"/>
              </a:lnSpc>
              <a:spcBef>
                <a:spcPts val="600"/>
              </a:spcBef>
              <a:spcAft>
                <a:spcPts val="0"/>
              </a:spcAft>
              <a:buSzPts val="1472"/>
              <a:buNone/>
              <a:defRPr sz="1600">
                <a:solidFill>
                  <a:srgbClr val="888888"/>
                </a:solidFill>
              </a:defRPr>
            </a:lvl3pPr>
            <a:lvl4pPr indent="-228600" lvl="3" marL="1828800" algn="l">
              <a:lnSpc>
                <a:spcPct val="100000"/>
              </a:lnSpc>
              <a:spcBef>
                <a:spcPts val="600"/>
              </a:spcBef>
              <a:spcAft>
                <a:spcPts val="0"/>
              </a:spcAft>
              <a:buSzPts val="1288"/>
              <a:buNone/>
              <a:defRPr sz="1400">
                <a:solidFill>
                  <a:srgbClr val="888888"/>
                </a:solidFill>
              </a:defRPr>
            </a:lvl4pPr>
            <a:lvl5pPr indent="-228600" lvl="4" marL="2286000" algn="l">
              <a:lnSpc>
                <a:spcPct val="100000"/>
              </a:lnSpc>
              <a:spcBef>
                <a:spcPts val="600"/>
              </a:spcBef>
              <a:spcAft>
                <a:spcPts val="0"/>
              </a:spcAft>
              <a:buSzPts val="1288"/>
              <a:buNone/>
              <a:defRPr sz="1400">
                <a:solidFill>
                  <a:srgbClr val="888888"/>
                </a:solidFill>
              </a:defRPr>
            </a:lvl5pPr>
            <a:lvl6pPr indent="-228600" lvl="5" marL="2743200" algn="l">
              <a:lnSpc>
                <a:spcPct val="100000"/>
              </a:lnSpc>
              <a:spcBef>
                <a:spcPts val="600"/>
              </a:spcBef>
              <a:spcAft>
                <a:spcPts val="0"/>
              </a:spcAft>
              <a:buSzPts val="1288"/>
              <a:buNone/>
              <a:defRPr sz="1400">
                <a:solidFill>
                  <a:srgbClr val="888888"/>
                </a:solidFill>
              </a:defRPr>
            </a:lvl6pPr>
            <a:lvl7pPr indent="-228600" lvl="6" marL="3200400" algn="l">
              <a:lnSpc>
                <a:spcPct val="100000"/>
              </a:lnSpc>
              <a:spcBef>
                <a:spcPts val="600"/>
              </a:spcBef>
              <a:spcAft>
                <a:spcPts val="0"/>
              </a:spcAft>
              <a:buSzPts val="1288"/>
              <a:buNone/>
              <a:defRPr sz="1400">
                <a:solidFill>
                  <a:srgbClr val="888888"/>
                </a:solidFill>
              </a:defRPr>
            </a:lvl7pPr>
            <a:lvl8pPr indent="-228600" lvl="7" marL="3657600" algn="l">
              <a:lnSpc>
                <a:spcPct val="100000"/>
              </a:lnSpc>
              <a:spcBef>
                <a:spcPts val="600"/>
              </a:spcBef>
              <a:spcAft>
                <a:spcPts val="0"/>
              </a:spcAft>
              <a:buSzPts val="1288"/>
              <a:buNone/>
              <a:defRPr sz="1400">
                <a:solidFill>
                  <a:srgbClr val="888888"/>
                </a:solidFill>
              </a:defRPr>
            </a:lvl8pPr>
            <a:lvl9pPr indent="-228600" lvl="8" marL="4114800" algn="l">
              <a:lnSpc>
                <a:spcPct val="100000"/>
              </a:lnSpc>
              <a:spcBef>
                <a:spcPts val="600"/>
              </a:spcBef>
              <a:spcAft>
                <a:spcPts val="600"/>
              </a:spcAft>
              <a:buSzPts val="1288"/>
              <a:buNone/>
              <a:defRPr sz="1400">
                <a:solidFill>
                  <a:srgbClr val="888888"/>
                </a:solidFill>
              </a:defRPr>
            </a:lvl9pPr>
          </a:lstStyle>
          <a:p/>
        </p:txBody>
      </p:sp>
      <p:sp>
        <p:nvSpPr>
          <p:cNvPr id="53" name="Google Shape;53;p3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33"/>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3"/>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3"/>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0" name="Google Shape;60;p33"/>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1" name="Google Shape;61;p3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 name="Shape 64"/>
        <p:cNvGrpSpPr/>
        <p:nvPr/>
      </p:nvGrpSpPr>
      <p:grpSpPr>
        <a:xfrm>
          <a:off x="0" y="0"/>
          <a:ext cx="0" cy="0"/>
          <a:chOff x="0" y="0"/>
          <a:chExt cx="0" cy="0"/>
        </a:xfrm>
      </p:grpSpPr>
      <p:sp>
        <p:nvSpPr>
          <p:cNvPr id="65" name="Google Shape;65;p34"/>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4"/>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68" name="Google Shape;68;p34"/>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9" name="Google Shape;69;p34"/>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70" name="Google Shape;70;p34"/>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71" name="Google Shape;71;p3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36"/>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6"/>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D58AC"/>
              </a:buClr>
              <a:buSzPts val="2000"/>
              <a:buFont typeface="Gill Sans"/>
              <a:buNone/>
              <a:defRPr b="0" sz="2000">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6"/>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lnSpc>
                <a:spcPct val="10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78" name="Google Shape;78;p36"/>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220"/>
              </a:spcBef>
              <a:spcAft>
                <a:spcPts val="0"/>
              </a:spcAft>
              <a:buSzPts val="1012"/>
              <a:buNone/>
              <a:defRPr sz="1100">
                <a:solidFill>
                  <a:schemeClr val="lt1"/>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79" name="Google Shape;79;p3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1" name="Google Shape;11;p28"/>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2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2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2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investopedia.com/terms/a/atr.asp" TargetMode="Externa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3.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
          <p:cNvSpPr/>
          <p:nvPr/>
        </p:nvSpPr>
        <p:spPr>
          <a:xfrm>
            <a:off x="0" y="-2800775"/>
            <a:ext cx="12192000" cy="8357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Digital Connections" id="102" name="Google Shape;102;p1"/>
          <p:cNvPicPr preferRelativeResize="0"/>
          <p:nvPr/>
        </p:nvPicPr>
        <p:blipFill rotWithShape="1">
          <a:blip r:embed="rId3">
            <a:alphaModFix/>
          </a:blip>
          <a:srcRect b="0" l="13265" r="3502" t="9089"/>
          <a:stretch/>
        </p:blipFill>
        <p:spPr>
          <a:xfrm>
            <a:off x="0" y="-3474500"/>
            <a:ext cx="12192000" cy="9802976"/>
          </a:xfrm>
          <a:prstGeom prst="rect">
            <a:avLst/>
          </a:prstGeom>
          <a:noFill/>
          <a:ln>
            <a:noFill/>
          </a:ln>
        </p:spPr>
      </p:pic>
      <p:grpSp>
        <p:nvGrpSpPr>
          <p:cNvPr id="103" name="Google Shape;103;p1"/>
          <p:cNvGrpSpPr/>
          <p:nvPr/>
        </p:nvGrpSpPr>
        <p:grpSpPr>
          <a:xfrm>
            <a:off x="446534" y="453643"/>
            <a:ext cx="11298933" cy="98554"/>
            <a:chOff x="446534" y="453643"/>
            <a:chExt cx="11298933" cy="98554"/>
          </a:xfrm>
        </p:grpSpPr>
        <p:sp>
          <p:nvSpPr>
            <p:cNvPr id="104" name="Google Shape;104;p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1"/>
          <p:cNvSpPr/>
          <p:nvPr/>
        </p:nvSpPr>
        <p:spPr>
          <a:xfrm>
            <a:off x="424975" y="4352275"/>
            <a:ext cx="11298900" cy="2264100"/>
          </a:xfrm>
          <a:prstGeom prst="rect">
            <a:avLst/>
          </a:prstGeom>
          <a:solidFill>
            <a:schemeClr val="accent1">
              <a:alpha val="9529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
          <p:cNvSpPr txBox="1"/>
          <p:nvPr>
            <p:ph type="ctrTitle"/>
          </p:nvPr>
        </p:nvSpPr>
        <p:spPr>
          <a:xfrm>
            <a:off x="558625" y="4352275"/>
            <a:ext cx="10993500" cy="1203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6000"/>
              <a:buFont typeface="Gill Sans"/>
              <a:buNone/>
            </a:pPr>
            <a:r>
              <a:rPr lang="en-US" sz="3000">
                <a:solidFill>
                  <a:schemeClr val="lt1"/>
                </a:solidFill>
              </a:rPr>
              <a:t>STOCK MARKET TREND PREDICTIONS AND ANALYSIS USING DEEP LEARNING MODELS AND VISUAL REPRESENTATIONS</a:t>
            </a:r>
            <a:endParaRPr sz="3000"/>
          </a:p>
        </p:txBody>
      </p:sp>
      <p:sp>
        <p:nvSpPr>
          <p:cNvPr id="109" name="Google Shape;109;p1"/>
          <p:cNvSpPr txBox="1"/>
          <p:nvPr>
            <p:ph idx="1" type="subTitle"/>
          </p:nvPr>
        </p:nvSpPr>
        <p:spPr>
          <a:xfrm>
            <a:off x="558625" y="5597624"/>
            <a:ext cx="10993500" cy="1099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960"/>
              </a:spcBef>
              <a:spcAft>
                <a:spcPts val="0"/>
              </a:spcAft>
              <a:buSzPts val="1656"/>
              <a:buNone/>
            </a:pPr>
            <a:r>
              <a:rPr lang="en-US" sz="1800">
                <a:solidFill>
                  <a:srgbClr val="7CEBFF"/>
                </a:solidFill>
              </a:rPr>
              <a:t>SANCHITA SURYAVANSHI - 18BCE0506</a:t>
            </a:r>
            <a:endParaRPr sz="1800">
              <a:solidFill>
                <a:srgbClr val="7CEBFF"/>
              </a:solidFill>
            </a:endParaRPr>
          </a:p>
          <a:p>
            <a:pPr indent="0" lvl="0" marL="0" rtl="0" algn="l">
              <a:lnSpc>
                <a:spcPct val="100000"/>
              </a:lnSpc>
              <a:spcBef>
                <a:spcPts val="960"/>
              </a:spcBef>
              <a:spcAft>
                <a:spcPts val="0"/>
              </a:spcAft>
              <a:buSzPts val="1656"/>
              <a:buNone/>
            </a:pPr>
            <a:r>
              <a:rPr lang="en-US" sz="1800">
                <a:solidFill>
                  <a:srgbClr val="7CEBFF"/>
                </a:solidFill>
              </a:rPr>
              <a:t>KAREN PINTO – 18BCE0596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308ce783fa_0_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BUILDING THE MODEL</a:t>
            </a:r>
            <a:endParaRPr/>
          </a:p>
        </p:txBody>
      </p:sp>
      <p:pic>
        <p:nvPicPr>
          <p:cNvPr id="334" name="Google Shape;334;g1308ce783fa_0_0"/>
          <p:cNvPicPr preferRelativeResize="0"/>
          <p:nvPr/>
        </p:nvPicPr>
        <p:blipFill rotWithShape="1">
          <a:blip r:embed="rId3">
            <a:alphaModFix/>
          </a:blip>
          <a:srcRect b="0" l="998" r="12943" t="0"/>
          <a:stretch/>
        </p:blipFill>
        <p:spPr>
          <a:xfrm>
            <a:off x="252525" y="2318050"/>
            <a:ext cx="6246625" cy="3363900"/>
          </a:xfrm>
          <a:prstGeom prst="rect">
            <a:avLst/>
          </a:prstGeom>
          <a:noFill/>
          <a:ln>
            <a:noFill/>
          </a:ln>
        </p:spPr>
      </p:pic>
      <p:pic>
        <p:nvPicPr>
          <p:cNvPr id="335" name="Google Shape;335;g1308ce783fa_0_0"/>
          <p:cNvPicPr preferRelativeResize="0"/>
          <p:nvPr/>
        </p:nvPicPr>
        <p:blipFill>
          <a:blip r:embed="rId4">
            <a:alphaModFix/>
          </a:blip>
          <a:stretch>
            <a:fillRect/>
          </a:stretch>
        </p:blipFill>
        <p:spPr>
          <a:xfrm>
            <a:off x="6568400" y="1895925"/>
            <a:ext cx="5326775" cy="436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1f6ba9a6e9_0_130"/>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1800"/>
              <a:buNone/>
            </a:pPr>
            <a:r>
              <a:rPr lang="en-US"/>
              <a:t>ACCURACY</a:t>
            </a:r>
            <a:endParaRPr/>
          </a:p>
        </p:txBody>
      </p:sp>
      <p:sp>
        <p:nvSpPr>
          <p:cNvPr id="342" name="Google Shape;342;g11f6ba9a6e9_0_130"/>
          <p:cNvSpPr txBox="1"/>
          <p:nvPr>
            <p:ph idx="1" type="body"/>
          </p:nvPr>
        </p:nvSpPr>
        <p:spPr>
          <a:xfrm>
            <a:off x="581192" y="2180496"/>
            <a:ext cx="11029500" cy="36783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SzPts val="1656"/>
              <a:buNone/>
            </a:pPr>
            <a:r>
              <a:rPr lang="en-US" sz="2300">
                <a:solidFill>
                  <a:schemeClr val="dk1"/>
                </a:solidFill>
                <a:latin typeface="Calibri"/>
                <a:ea typeface="Calibri"/>
                <a:cs typeface="Calibri"/>
                <a:sym typeface="Calibri"/>
              </a:rPr>
              <a:t>Two types of accuracy/error computational formulas were used. Both are solely based on the mathematical distance of the predicted value from its real value. </a:t>
            </a:r>
            <a:endParaRPr sz="2300">
              <a:solidFill>
                <a:schemeClr val="dk1"/>
              </a:solidFill>
              <a:latin typeface="Calibri"/>
              <a:ea typeface="Calibri"/>
              <a:cs typeface="Calibri"/>
              <a:sym typeface="Calibri"/>
            </a:endParaRPr>
          </a:p>
          <a:p>
            <a:pPr indent="0" lvl="0" marL="0" rtl="0" algn="just">
              <a:lnSpc>
                <a:spcPct val="150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74650" lvl="0" marL="457200" rtl="0" algn="l">
              <a:lnSpc>
                <a:spcPct val="150000"/>
              </a:lnSpc>
              <a:spcBef>
                <a:spcPts val="0"/>
              </a:spcBef>
              <a:spcAft>
                <a:spcPts val="0"/>
              </a:spcAft>
              <a:buClr>
                <a:schemeClr val="dk1"/>
              </a:buClr>
              <a:buSzPts val="2300"/>
              <a:buFont typeface="Calibri"/>
              <a:buChar char="●"/>
            </a:pPr>
            <a:r>
              <a:rPr b="1" lang="en-US" sz="2300">
                <a:solidFill>
                  <a:schemeClr val="dk1"/>
                </a:solidFill>
                <a:latin typeface="Calibri"/>
                <a:ea typeface="Calibri"/>
                <a:cs typeface="Calibri"/>
                <a:sym typeface="Calibri"/>
              </a:rPr>
              <a:t>Mean Absolute Percentage Error (MAPE)</a:t>
            </a:r>
            <a:endParaRPr b="1" sz="2300">
              <a:solidFill>
                <a:schemeClr val="dk1"/>
              </a:solidFill>
              <a:latin typeface="Calibri"/>
              <a:ea typeface="Calibri"/>
              <a:cs typeface="Calibri"/>
              <a:sym typeface="Calibri"/>
            </a:endParaRPr>
          </a:p>
          <a:p>
            <a:pPr indent="457200" lvl="0" marL="457200" rtl="0" algn="l">
              <a:lnSpc>
                <a:spcPct val="150000"/>
              </a:lnSpc>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Accuracy = (1 - np.mean(np.abs((real-predict)/real))) * 100</a:t>
            </a:r>
            <a:endParaRPr sz="2300">
              <a:solidFill>
                <a:schemeClr val="dk1"/>
              </a:solidFill>
              <a:latin typeface="Calibri"/>
              <a:ea typeface="Calibri"/>
              <a:cs typeface="Calibri"/>
              <a:sym typeface="Calibri"/>
            </a:endParaRPr>
          </a:p>
          <a:p>
            <a:pPr indent="-374650" lvl="0" marL="457200" rtl="0" algn="l">
              <a:lnSpc>
                <a:spcPct val="150000"/>
              </a:lnSpc>
              <a:spcBef>
                <a:spcPts val="0"/>
              </a:spcBef>
              <a:spcAft>
                <a:spcPts val="0"/>
              </a:spcAft>
              <a:buClr>
                <a:schemeClr val="dk1"/>
              </a:buClr>
              <a:buSzPts val="2300"/>
              <a:buFont typeface="Calibri"/>
              <a:buChar char="●"/>
            </a:pPr>
            <a:r>
              <a:rPr b="1" lang="en-US" sz="2300">
                <a:solidFill>
                  <a:schemeClr val="dk1"/>
                </a:solidFill>
                <a:latin typeface="Calibri"/>
                <a:ea typeface="Calibri"/>
                <a:cs typeface="Calibri"/>
                <a:sym typeface="Calibri"/>
              </a:rPr>
              <a:t>Root Mean Squared Error (RMSE)</a:t>
            </a:r>
            <a:endParaRPr b="1" sz="2300">
              <a:solidFill>
                <a:schemeClr val="dk1"/>
              </a:solidFill>
              <a:latin typeface="Calibri"/>
              <a:ea typeface="Calibri"/>
              <a:cs typeface="Calibri"/>
              <a:sym typeface="Calibri"/>
            </a:endParaRPr>
          </a:p>
          <a:p>
            <a:pPr indent="457200" lvl="0" marL="457200" rtl="0" algn="l">
              <a:lnSpc>
                <a:spcPct val="150000"/>
              </a:lnSpc>
              <a:spcBef>
                <a:spcPts val="0"/>
              </a:spcBef>
              <a:spcAft>
                <a:spcPts val="0"/>
              </a:spcAft>
              <a:buSzPts val="1656"/>
              <a:buNone/>
            </a:pPr>
            <a:r>
              <a:rPr lang="en-US" sz="2300">
                <a:solidFill>
                  <a:schemeClr val="dk1"/>
                </a:solidFill>
                <a:latin typeface="Calibri"/>
                <a:ea typeface="Calibri"/>
                <a:cs typeface="Calibri"/>
                <a:sym typeface="Calibri"/>
              </a:rPr>
              <a:t>Accuracy = (1 - np.sqrt(np.mean(np.square((real-predict)/real)))) * 100</a:t>
            </a:r>
            <a:endParaRPr sz="29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2fffe9a693_0_9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Simple RNN</a:t>
            </a:r>
            <a:endParaRPr/>
          </a:p>
        </p:txBody>
      </p:sp>
      <p:sp>
        <p:nvSpPr>
          <p:cNvPr id="349" name="Google Shape;349;g12fffe9a693_0_90"/>
          <p:cNvSpPr txBox="1"/>
          <p:nvPr>
            <p:ph idx="1" type="body"/>
          </p:nvPr>
        </p:nvSpPr>
        <p:spPr>
          <a:xfrm>
            <a:off x="581200" y="2099925"/>
            <a:ext cx="11029500" cy="3759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For testing the accuracy of the RNN model we took google’s dataset and in the output below we ran 3 simulations and got 91.3% MAPE mean accuracy and a RMSE accuracy of 86.01%. The coloured </a:t>
            </a:r>
            <a:r>
              <a:rPr lang="en-US"/>
              <a:t>simulations</a:t>
            </a:r>
            <a:r>
              <a:rPr lang="en-US"/>
              <a:t>(</a:t>
            </a:r>
            <a:r>
              <a:rPr b="1" lang="en-US">
                <a:solidFill>
                  <a:srgbClr val="4A86E8"/>
                </a:solidFill>
              </a:rPr>
              <a:t>Blue</a:t>
            </a:r>
            <a:r>
              <a:rPr lang="en-US"/>
              <a:t>, </a:t>
            </a:r>
            <a:r>
              <a:rPr b="1" lang="en-US">
                <a:solidFill>
                  <a:srgbClr val="00FF00"/>
                </a:solidFill>
              </a:rPr>
              <a:t>Green </a:t>
            </a:r>
            <a:r>
              <a:rPr lang="en-US"/>
              <a:t>and </a:t>
            </a:r>
            <a:r>
              <a:rPr b="1" lang="en-US">
                <a:solidFill>
                  <a:srgbClr val="FF9900"/>
                </a:solidFill>
              </a:rPr>
              <a:t>Orange</a:t>
            </a:r>
            <a:r>
              <a:rPr lang="en-US"/>
              <a:t>) stands for the forecasted trend and the </a:t>
            </a:r>
            <a:r>
              <a:rPr b="1" lang="en-US"/>
              <a:t>Black </a:t>
            </a:r>
            <a:r>
              <a:rPr lang="en-US"/>
              <a:t>trend stands for the true trend.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pic>
        <p:nvPicPr>
          <p:cNvPr id="350" name="Google Shape;350;g12fffe9a693_0_90"/>
          <p:cNvPicPr preferRelativeResize="0"/>
          <p:nvPr/>
        </p:nvPicPr>
        <p:blipFill>
          <a:blip r:embed="rId3">
            <a:alphaModFix/>
          </a:blip>
          <a:stretch>
            <a:fillRect/>
          </a:stretch>
        </p:blipFill>
        <p:spPr>
          <a:xfrm>
            <a:off x="2531475" y="3235850"/>
            <a:ext cx="7277075" cy="2918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12fffe9a693_0_114"/>
          <p:cNvSpPr txBox="1"/>
          <p:nvPr>
            <p:ph type="title"/>
          </p:nvPr>
        </p:nvSpPr>
        <p:spPr>
          <a:xfrm>
            <a:off x="581193" y="729658"/>
            <a:ext cx="11029500" cy="988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LSTM</a:t>
            </a:r>
            <a:endParaRPr/>
          </a:p>
        </p:txBody>
      </p:sp>
      <p:sp>
        <p:nvSpPr>
          <p:cNvPr id="357" name="Google Shape;357;g12fffe9a693_0_114"/>
          <p:cNvSpPr txBox="1"/>
          <p:nvPr>
            <p:ph idx="1" type="body"/>
          </p:nvPr>
        </p:nvSpPr>
        <p:spPr>
          <a:xfrm>
            <a:off x="887219" y="2250892"/>
            <a:ext cx="5087100" cy="536100"/>
          </a:xfrm>
          <a:prstGeom prst="rect">
            <a:avLst/>
          </a:prstGeom>
        </p:spPr>
        <p:txBody>
          <a:bodyPr anchorCtr="0" anchor="b" bIns="45700" lIns="91425" spcFirstLastPara="1" rIns="91425" wrap="square" tIns="45700">
            <a:noAutofit/>
          </a:bodyPr>
          <a:lstStyle/>
          <a:p>
            <a:pPr indent="0" lvl="0" marL="0" rtl="0" algn="l">
              <a:spcBef>
                <a:spcPts val="440"/>
              </a:spcBef>
              <a:spcAft>
                <a:spcPts val="0"/>
              </a:spcAft>
              <a:buClr>
                <a:schemeClr val="dk1"/>
              </a:buClr>
              <a:buSzPts val="1100"/>
              <a:buFont typeface="Arial"/>
              <a:buNone/>
            </a:pPr>
            <a:r>
              <a:rPr lang="en-US"/>
              <a:t>LSTM</a:t>
            </a:r>
            <a:endParaRPr b="1">
              <a:solidFill>
                <a:schemeClr val="dk1"/>
              </a:solidFill>
            </a:endParaRPr>
          </a:p>
        </p:txBody>
      </p:sp>
      <p:sp>
        <p:nvSpPr>
          <p:cNvPr id="358" name="Google Shape;358;g12fffe9a693_0_114"/>
          <p:cNvSpPr txBox="1"/>
          <p:nvPr>
            <p:ph idx="2" type="body"/>
          </p:nvPr>
        </p:nvSpPr>
        <p:spPr>
          <a:xfrm>
            <a:off x="581200" y="2804400"/>
            <a:ext cx="5393100" cy="3056700"/>
          </a:xfrm>
          <a:prstGeom prst="rect">
            <a:avLst/>
          </a:prstGeom>
        </p:spPr>
        <p:txBody>
          <a:bodyPr anchorCtr="0" anchor="t" bIns="45700" lIns="91425" spcFirstLastPara="1" rIns="91425" wrap="square" tIns="45700">
            <a:normAutofit/>
          </a:bodyPr>
          <a:lstStyle/>
          <a:p>
            <a:pPr indent="0" lvl="0" marL="0" rtl="0" algn="just">
              <a:spcBef>
                <a:spcPts val="360"/>
              </a:spcBef>
              <a:spcAft>
                <a:spcPts val="0"/>
              </a:spcAft>
              <a:buClr>
                <a:schemeClr val="dk1"/>
              </a:buClr>
              <a:buSzPts val="1100"/>
              <a:buFont typeface="Arial"/>
              <a:buNone/>
            </a:pPr>
            <a:r>
              <a:rPr lang="en-US"/>
              <a:t>Similarly in LSTM we ran 3 simulations and predicted the output for the stocks of google and got a MAPE mean accuracy of 92.9%.</a:t>
            </a:r>
            <a:endParaRPr/>
          </a:p>
        </p:txBody>
      </p:sp>
      <p:sp>
        <p:nvSpPr>
          <p:cNvPr id="359" name="Google Shape;359;g12fffe9a693_0_114"/>
          <p:cNvSpPr txBox="1"/>
          <p:nvPr>
            <p:ph idx="3" type="body"/>
          </p:nvPr>
        </p:nvSpPr>
        <p:spPr>
          <a:xfrm>
            <a:off x="6523735" y="2250892"/>
            <a:ext cx="5087100" cy="553500"/>
          </a:xfrm>
          <a:prstGeom prst="rect">
            <a:avLst/>
          </a:prstGeom>
        </p:spPr>
        <p:txBody>
          <a:bodyPr anchorCtr="0" anchor="b" bIns="45700" lIns="91425" spcFirstLastPara="1" rIns="91425" wrap="square" tIns="45700">
            <a:noAutofit/>
          </a:bodyPr>
          <a:lstStyle/>
          <a:p>
            <a:pPr indent="0" lvl="0" marL="0" rtl="0" algn="l">
              <a:spcBef>
                <a:spcPts val="440"/>
              </a:spcBef>
              <a:spcAft>
                <a:spcPts val="0"/>
              </a:spcAft>
              <a:buNone/>
            </a:pPr>
            <a:r>
              <a:rPr lang="en-US"/>
              <a:t>Bi-directional LSTM</a:t>
            </a:r>
            <a:endParaRPr/>
          </a:p>
        </p:txBody>
      </p:sp>
      <p:sp>
        <p:nvSpPr>
          <p:cNvPr id="360" name="Google Shape;360;g12fffe9a693_0_114"/>
          <p:cNvSpPr txBox="1"/>
          <p:nvPr>
            <p:ph idx="4" type="body"/>
          </p:nvPr>
        </p:nvSpPr>
        <p:spPr>
          <a:xfrm>
            <a:off x="6217700" y="2804250"/>
            <a:ext cx="5393100" cy="3056700"/>
          </a:xfrm>
          <a:prstGeom prst="rect">
            <a:avLst/>
          </a:prstGeom>
        </p:spPr>
        <p:txBody>
          <a:bodyPr anchorCtr="0" anchor="t" bIns="45700" lIns="91425" spcFirstLastPara="1" rIns="91425" wrap="square" tIns="45700">
            <a:normAutofit/>
          </a:bodyPr>
          <a:lstStyle/>
          <a:p>
            <a:pPr indent="0" lvl="0" marL="0" rtl="0" algn="just">
              <a:spcBef>
                <a:spcPts val="360"/>
              </a:spcBef>
              <a:spcAft>
                <a:spcPts val="0"/>
              </a:spcAft>
              <a:buNone/>
            </a:pPr>
            <a:r>
              <a:rPr lang="en-US"/>
              <a:t>The bidirectional version of model gives a higher accuracy if taken 30 days at a time, the Bidirectional LSTM is giving better results for google.</a:t>
            </a:r>
            <a:endParaRPr/>
          </a:p>
          <a:p>
            <a:pPr indent="0" lvl="0" marL="0" rtl="0" algn="l">
              <a:spcBef>
                <a:spcPts val="360"/>
              </a:spcBef>
              <a:spcAft>
                <a:spcPts val="0"/>
              </a:spcAft>
              <a:buNone/>
            </a:pPr>
            <a:r>
              <a:t/>
            </a:r>
            <a:endParaRPr/>
          </a:p>
        </p:txBody>
      </p:sp>
      <p:pic>
        <p:nvPicPr>
          <p:cNvPr id="361" name="Google Shape;361;g12fffe9a693_0_114"/>
          <p:cNvPicPr preferRelativeResize="0"/>
          <p:nvPr/>
        </p:nvPicPr>
        <p:blipFill>
          <a:blip r:embed="rId3">
            <a:alphaModFix/>
          </a:blip>
          <a:stretch>
            <a:fillRect/>
          </a:stretch>
        </p:blipFill>
        <p:spPr>
          <a:xfrm>
            <a:off x="6194863" y="3980125"/>
            <a:ext cx="5438775" cy="2171700"/>
          </a:xfrm>
          <a:prstGeom prst="rect">
            <a:avLst/>
          </a:prstGeom>
          <a:noFill/>
          <a:ln>
            <a:noFill/>
          </a:ln>
        </p:spPr>
      </p:pic>
      <p:pic>
        <p:nvPicPr>
          <p:cNvPr id="362" name="Google Shape;362;g12fffe9a693_0_114"/>
          <p:cNvPicPr preferRelativeResize="0"/>
          <p:nvPr/>
        </p:nvPicPr>
        <p:blipFill>
          <a:blip r:embed="rId4">
            <a:alphaModFix/>
          </a:blip>
          <a:stretch>
            <a:fillRect/>
          </a:stretch>
        </p:blipFill>
        <p:spPr>
          <a:xfrm>
            <a:off x="581200" y="3982625"/>
            <a:ext cx="5393101" cy="21667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2fffe9a693_0_126"/>
          <p:cNvSpPr txBox="1"/>
          <p:nvPr>
            <p:ph type="title"/>
          </p:nvPr>
        </p:nvSpPr>
        <p:spPr>
          <a:xfrm>
            <a:off x="581193" y="729658"/>
            <a:ext cx="11029500" cy="988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GRU</a:t>
            </a:r>
            <a:endParaRPr/>
          </a:p>
        </p:txBody>
      </p:sp>
      <p:sp>
        <p:nvSpPr>
          <p:cNvPr id="369" name="Google Shape;369;g12fffe9a693_0_126"/>
          <p:cNvSpPr txBox="1"/>
          <p:nvPr>
            <p:ph idx="1" type="body"/>
          </p:nvPr>
        </p:nvSpPr>
        <p:spPr>
          <a:xfrm>
            <a:off x="887219" y="2250892"/>
            <a:ext cx="5087100" cy="536100"/>
          </a:xfrm>
          <a:prstGeom prst="rect">
            <a:avLst/>
          </a:prstGeom>
        </p:spPr>
        <p:txBody>
          <a:bodyPr anchorCtr="0" anchor="b" bIns="45700" lIns="91425" spcFirstLastPara="1" rIns="91425" wrap="square" tIns="45700">
            <a:noAutofit/>
          </a:bodyPr>
          <a:lstStyle/>
          <a:p>
            <a:pPr indent="0" lvl="0" marL="0" rtl="0" algn="l">
              <a:spcBef>
                <a:spcPts val="440"/>
              </a:spcBef>
              <a:spcAft>
                <a:spcPts val="0"/>
              </a:spcAft>
              <a:buNone/>
            </a:pPr>
            <a:r>
              <a:rPr lang="en-US"/>
              <a:t>GRU</a:t>
            </a:r>
            <a:endParaRPr b="1">
              <a:solidFill>
                <a:schemeClr val="dk1"/>
              </a:solidFill>
            </a:endParaRPr>
          </a:p>
        </p:txBody>
      </p:sp>
      <p:sp>
        <p:nvSpPr>
          <p:cNvPr id="370" name="Google Shape;370;g12fffe9a693_0_126"/>
          <p:cNvSpPr txBox="1"/>
          <p:nvPr>
            <p:ph idx="2" type="body"/>
          </p:nvPr>
        </p:nvSpPr>
        <p:spPr>
          <a:xfrm>
            <a:off x="581200" y="2804400"/>
            <a:ext cx="5393100" cy="3056700"/>
          </a:xfrm>
          <a:prstGeom prst="rect">
            <a:avLst/>
          </a:prstGeom>
        </p:spPr>
        <p:txBody>
          <a:bodyPr anchorCtr="0" anchor="t" bIns="45700" lIns="91425" spcFirstLastPara="1" rIns="91425" wrap="square" tIns="45700">
            <a:normAutofit/>
          </a:bodyPr>
          <a:lstStyle/>
          <a:p>
            <a:pPr indent="0" lvl="0" marL="0" rtl="0" algn="just">
              <a:spcBef>
                <a:spcPts val="360"/>
              </a:spcBef>
              <a:spcAft>
                <a:spcPts val="0"/>
              </a:spcAft>
              <a:buNone/>
            </a:pPr>
            <a:r>
              <a:rPr lang="en-US"/>
              <a:t>This model gives the best results for most of the companies. Here is a simulation for google and we got a MAPE mean accuracy of 93%.</a:t>
            </a:r>
            <a:endParaRPr/>
          </a:p>
          <a:p>
            <a:pPr indent="0" lvl="0" marL="0" rtl="0" algn="l">
              <a:spcBef>
                <a:spcPts val="360"/>
              </a:spcBef>
              <a:spcAft>
                <a:spcPts val="0"/>
              </a:spcAft>
              <a:buNone/>
            </a:pPr>
            <a:r>
              <a:t/>
            </a:r>
            <a:endParaRPr/>
          </a:p>
        </p:txBody>
      </p:sp>
      <p:sp>
        <p:nvSpPr>
          <p:cNvPr id="371" name="Google Shape;371;g12fffe9a693_0_126"/>
          <p:cNvSpPr txBox="1"/>
          <p:nvPr>
            <p:ph idx="3" type="body"/>
          </p:nvPr>
        </p:nvSpPr>
        <p:spPr>
          <a:xfrm>
            <a:off x="6523735" y="2250892"/>
            <a:ext cx="5087100" cy="553500"/>
          </a:xfrm>
          <a:prstGeom prst="rect">
            <a:avLst/>
          </a:prstGeom>
        </p:spPr>
        <p:txBody>
          <a:bodyPr anchorCtr="0" anchor="b" bIns="45700" lIns="91425" spcFirstLastPara="1" rIns="91425" wrap="square" tIns="45700">
            <a:noAutofit/>
          </a:bodyPr>
          <a:lstStyle/>
          <a:p>
            <a:pPr indent="0" lvl="0" marL="0" rtl="0" algn="l">
              <a:spcBef>
                <a:spcPts val="440"/>
              </a:spcBef>
              <a:spcAft>
                <a:spcPts val="0"/>
              </a:spcAft>
              <a:buNone/>
            </a:pPr>
            <a:r>
              <a:rPr lang="en-US"/>
              <a:t>Bi-directional GRU</a:t>
            </a:r>
            <a:endParaRPr/>
          </a:p>
        </p:txBody>
      </p:sp>
      <p:sp>
        <p:nvSpPr>
          <p:cNvPr id="372" name="Google Shape;372;g12fffe9a693_0_126"/>
          <p:cNvSpPr txBox="1"/>
          <p:nvPr>
            <p:ph idx="4" type="body"/>
          </p:nvPr>
        </p:nvSpPr>
        <p:spPr>
          <a:xfrm>
            <a:off x="6217700" y="2804400"/>
            <a:ext cx="5393100" cy="3056700"/>
          </a:xfrm>
          <a:prstGeom prst="rect">
            <a:avLst/>
          </a:prstGeom>
        </p:spPr>
        <p:txBody>
          <a:bodyPr anchorCtr="0" anchor="t" bIns="45700" lIns="91425" spcFirstLastPara="1" rIns="91425" wrap="square" tIns="45700">
            <a:normAutofit/>
          </a:bodyPr>
          <a:lstStyle/>
          <a:p>
            <a:pPr indent="0" lvl="0" marL="0" rtl="0" algn="just">
              <a:spcBef>
                <a:spcPts val="360"/>
              </a:spcBef>
              <a:spcAft>
                <a:spcPts val="0"/>
              </a:spcAft>
              <a:buNone/>
            </a:pPr>
            <a:r>
              <a:rPr lang="en-US"/>
              <a:t>Bidirectional GRU is working well and gives us 92.9% accuracy. We tested it on google. </a:t>
            </a:r>
            <a:endParaRPr/>
          </a:p>
        </p:txBody>
      </p:sp>
      <p:pic>
        <p:nvPicPr>
          <p:cNvPr id="373" name="Google Shape;373;g12fffe9a693_0_126"/>
          <p:cNvPicPr preferRelativeResize="0"/>
          <p:nvPr/>
        </p:nvPicPr>
        <p:blipFill>
          <a:blip r:embed="rId3">
            <a:alphaModFix/>
          </a:blip>
          <a:stretch>
            <a:fillRect/>
          </a:stretch>
        </p:blipFill>
        <p:spPr>
          <a:xfrm>
            <a:off x="6194863" y="3975363"/>
            <a:ext cx="5438775" cy="2181225"/>
          </a:xfrm>
          <a:prstGeom prst="rect">
            <a:avLst/>
          </a:prstGeom>
          <a:noFill/>
          <a:ln>
            <a:noFill/>
          </a:ln>
        </p:spPr>
      </p:pic>
      <p:pic>
        <p:nvPicPr>
          <p:cNvPr id="374" name="Google Shape;374;g12fffe9a693_0_126"/>
          <p:cNvPicPr preferRelativeResize="0"/>
          <p:nvPr/>
        </p:nvPicPr>
        <p:blipFill>
          <a:blip r:embed="rId4">
            <a:alphaModFix/>
          </a:blip>
          <a:stretch>
            <a:fillRect/>
          </a:stretch>
        </p:blipFill>
        <p:spPr>
          <a:xfrm>
            <a:off x="581200" y="3975375"/>
            <a:ext cx="5438775" cy="218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1f6ba9a6e9_0_123"/>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1800"/>
              <a:buNone/>
            </a:pPr>
            <a:r>
              <a:rPr lang="en-US"/>
              <a:t>SENTIMENT ANALYSIS</a:t>
            </a:r>
            <a:endParaRPr/>
          </a:p>
        </p:txBody>
      </p:sp>
      <p:sp>
        <p:nvSpPr>
          <p:cNvPr id="381" name="Google Shape;381;g11f6ba9a6e9_0_123"/>
          <p:cNvSpPr txBox="1"/>
          <p:nvPr>
            <p:ph idx="1" type="body"/>
          </p:nvPr>
        </p:nvSpPr>
        <p:spPr>
          <a:xfrm>
            <a:off x="581200" y="2219550"/>
            <a:ext cx="11029500" cy="4408500"/>
          </a:xfrm>
          <a:prstGeom prst="rect">
            <a:avLst/>
          </a:prstGeom>
          <a:noFill/>
          <a:ln>
            <a:noFill/>
          </a:ln>
        </p:spPr>
        <p:txBody>
          <a:bodyPr anchorCtr="0" anchor="t" bIns="45700" lIns="91425" spcFirstLastPara="1" rIns="91425" wrap="square" tIns="45700">
            <a:noAutofit/>
          </a:bodyPr>
          <a:lstStyle/>
          <a:p>
            <a:pPr indent="-374650" lvl="0" marL="457200" rtl="0" algn="just">
              <a:lnSpc>
                <a:spcPct val="115000"/>
              </a:lnSpc>
              <a:spcBef>
                <a:spcPts val="360"/>
              </a:spcBef>
              <a:spcAft>
                <a:spcPts val="0"/>
              </a:spcAft>
              <a:buSzPts val="2300"/>
              <a:buFont typeface="Calibri"/>
              <a:buChar char="■"/>
            </a:pPr>
            <a:r>
              <a:rPr lang="en-US" sz="2300">
                <a:solidFill>
                  <a:schemeClr val="dk1"/>
                </a:solidFill>
                <a:highlight>
                  <a:srgbClr val="FFFFFF"/>
                </a:highlight>
                <a:latin typeface="Calibri"/>
                <a:ea typeface="Calibri"/>
                <a:cs typeface="Calibri"/>
                <a:sym typeface="Calibri"/>
              </a:rPr>
              <a:t>Sentiment analysis looks at the emotion expressed in a text. It is commonly used to analyze customer feedback, survey responses, and product reviews. </a:t>
            </a:r>
            <a:endParaRPr sz="2300">
              <a:solidFill>
                <a:schemeClr val="dk1"/>
              </a:solidFill>
              <a:highlight>
                <a:srgbClr val="FFFFFF"/>
              </a:highlight>
              <a:latin typeface="Calibri"/>
              <a:ea typeface="Calibri"/>
              <a:cs typeface="Calibri"/>
              <a:sym typeface="Calibri"/>
            </a:endParaRPr>
          </a:p>
          <a:p>
            <a:pPr indent="-374650" lvl="0" marL="457200" rtl="0" algn="just">
              <a:lnSpc>
                <a:spcPct val="115000"/>
              </a:lnSpc>
              <a:spcBef>
                <a:spcPts val="0"/>
              </a:spcBef>
              <a:spcAft>
                <a:spcPts val="0"/>
              </a:spcAft>
              <a:buSzPts val="2300"/>
              <a:buFont typeface="Calibri"/>
              <a:buChar char="■"/>
            </a:pPr>
            <a:r>
              <a:rPr lang="en-US" sz="2300">
                <a:solidFill>
                  <a:schemeClr val="dk1"/>
                </a:solidFill>
                <a:highlight>
                  <a:srgbClr val="FFFFFF"/>
                </a:highlight>
                <a:latin typeface="Calibri"/>
                <a:ea typeface="Calibri"/>
                <a:cs typeface="Calibri"/>
                <a:sym typeface="Calibri"/>
              </a:rPr>
              <a:t>Sentiment analysis is used to determine whether a given text contains negative, positive, or neutral emotions. </a:t>
            </a:r>
            <a:endParaRPr sz="2300">
              <a:solidFill>
                <a:schemeClr val="dk1"/>
              </a:solidFill>
              <a:highlight>
                <a:srgbClr val="FFFFFF"/>
              </a:highlight>
              <a:latin typeface="Calibri"/>
              <a:ea typeface="Calibri"/>
              <a:cs typeface="Calibri"/>
              <a:sym typeface="Calibri"/>
            </a:endParaRPr>
          </a:p>
          <a:p>
            <a:pPr indent="-374650" lvl="0" marL="457200" rtl="0" algn="just">
              <a:lnSpc>
                <a:spcPct val="115000"/>
              </a:lnSpc>
              <a:spcBef>
                <a:spcPts val="0"/>
              </a:spcBef>
              <a:spcAft>
                <a:spcPts val="0"/>
              </a:spcAft>
              <a:buSzPts val="2300"/>
              <a:buFont typeface="Calibri"/>
              <a:buChar char="■"/>
            </a:pPr>
            <a:r>
              <a:rPr lang="en-US" sz="2300">
                <a:solidFill>
                  <a:schemeClr val="dk1"/>
                </a:solidFill>
                <a:highlight>
                  <a:srgbClr val="FFFFFF"/>
                </a:highlight>
                <a:latin typeface="Calibri"/>
                <a:ea typeface="Calibri"/>
                <a:cs typeface="Calibri"/>
                <a:sym typeface="Calibri"/>
              </a:rPr>
              <a:t>A key aspect of sentiment analysis is polarity classification. Polarity refers to the overall sentiment conveyed by a particular text, phrase or word. </a:t>
            </a:r>
            <a:endParaRPr sz="2300">
              <a:solidFill>
                <a:schemeClr val="dk1"/>
              </a:solidFill>
              <a:highlight>
                <a:srgbClr val="FFFFFF"/>
              </a:highlight>
              <a:latin typeface="Calibri"/>
              <a:ea typeface="Calibri"/>
              <a:cs typeface="Calibri"/>
              <a:sym typeface="Calibri"/>
            </a:endParaRPr>
          </a:p>
          <a:p>
            <a:pPr indent="-374650" lvl="0" marL="457200" rtl="0" algn="just">
              <a:lnSpc>
                <a:spcPct val="115000"/>
              </a:lnSpc>
              <a:spcBef>
                <a:spcPts val="0"/>
              </a:spcBef>
              <a:spcAft>
                <a:spcPts val="0"/>
              </a:spcAft>
              <a:buSzPts val="2300"/>
              <a:buFont typeface="Calibri"/>
              <a:buChar char="■"/>
            </a:pPr>
            <a:r>
              <a:rPr lang="en-US" sz="2300">
                <a:solidFill>
                  <a:schemeClr val="dk1"/>
                </a:solidFill>
                <a:highlight>
                  <a:schemeClr val="lt1"/>
                </a:highlight>
                <a:latin typeface="Calibri"/>
                <a:ea typeface="Calibri"/>
                <a:cs typeface="Calibri"/>
                <a:sym typeface="Calibri"/>
              </a:rPr>
              <a:t>Analyzing sentiment helps to evaluate the emotion's impact in a textual context for positive decision analysis.</a:t>
            </a:r>
            <a:endParaRPr sz="2300">
              <a:solidFill>
                <a:schemeClr val="dk1"/>
              </a:solidFill>
              <a:highlight>
                <a:schemeClr val="lt1"/>
              </a:highlight>
              <a:latin typeface="Calibri"/>
              <a:ea typeface="Calibri"/>
              <a:cs typeface="Calibri"/>
              <a:sym typeface="Calibri"/>
            </a:endParaRPr>
          </a:p>
          <a:p>
            <a:pPr indent="-374650" lvl="0" marL="457200" rtl="0" algn="just">
              <a:lnSpc>
                <a:spcPct val="115000"/>
              </a:lnSpc>
              <a:spcBef>
                <a:spcPts val="0"/>
              </a:spcBef>
              <a:spcAft>
                <a:spcPts val="0"/>
              </a:spcAft>
              <a:buSzPts val="2300"/>
              <a:buFont typeface="Calibri"/>
              <a:buChar char="■"/>
            </a:pPr>
            <a:r>
              <a:rPr lang="en-US" sz="2300">
                <a:solidFill>
                  <a:schemeClr val="dk1"/>
                </a:solidFill>
                <a:highlight>
                  <a:srgbClr val="FFFFFF"/>
                </a:highlight>
                <a:latin typeface="Calibri"/>
                <a:ea typeface="Calibri"/>
                <a:cs typeface="Calibri"/>
                <a:sym typeface="Calibri"/>
              </a:rPr>
              <a:t>In the stock market, the analysis of market sentiment is valuable as it can determine the opinions of investors regarding certain stocks or assets. The market sentiment and its influence is a clear representation of the impact of trading psychology. </a:t>
            </a:r>
            <a:endParaRPr sz="23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2f9580dd00_1_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800"/>
              <a:buFont typeface="Arial"/>
              <a:buNone/>
            </a:pPr>
            <a:r>
              <a:rPr lang="en-US"/>
              <a:t>SENTIMENT ANALYSIS</a:t>
            </a:r>
            <a:endParaRPr/>
          </a:p>
        </p:txBody>
      </p:sp>
      <p:sp>
        <p:nvSpPr>
          <p:cNvPr id="388" name="Google Shape;388;g12f9580dd00_1_0"/>
          <p:cNvSpPr txBox="1"/>
          <p:nvPr>
            <p:ph idx="1" type="body"/>
          </p:nvPr>
        </p:nvSpPr>
        <p:spPr>
          <a:xfrm>
            <a:off x="581200" y="2180500"/>
            <a:ext cx="4194900" cy="4285500"/>
          </a:xfrm>
          <a:prstGeom prst="rect">
            <a:avLst/>
          </a:prstGeom>
        </p:spPr>
        <p:txBody>
          <a:bodyPr anchorCtr="0" anchor="ctr" bIns="45700" lIns="91425" spcFirstLastPara="1" rIns="91425" wrap="square" tIns="45700">
            <a:normAutofit lnSpcReduction="10000"/>
          </a:bodyPr>
          <a:lstStyle/>
          <a:p>
            <a:pPr indent="0" lvl="0" marL="0" rtl="0" algn="just">
              <a:lnSpc>
                <a:spcPct val="150000"/>
              </a:lnSpc>
              <a:spcBef>
                <a:spcPts val="0"/>
              </a:spcBef>
              <a:spcAft>
                <a:spcPts val="0"/>
              </a:spcAft>
              <a:buClr>
                <a:schemeClr val="dk1"/>
              </a:buClr>
              <a:buSzPts val="1100"/>
              <a:buFont typeface="Arial"/>
              <a:buNone/>
            </a:pPr>
            <a:r>
              <a:rPr lang="en-US" sz="1908">
                <a:solidFill>
                  <a:schemeClr val="dk1"/>
                </a:solidFill>
                <a:latin typeface="Calibri"/>
                <a:ea typeface="Calibri"/>
                <a:cs typeface="Calibri"/>
                <a:sym typeface="Calibri"/>
              </a:rPr>
              <a:t>To perform Sentiment Analysis- </a:t>
            </a:r>
            <a:endParaRPr sz="1908">
              <a:solidFill>
                <a:schemeClr val="dk1"/>
              </a:solidFill>
              <a:latin typeface="Calibri"/>
              <a:ea typeface="Calibri"/>
              <a:cs typeface="Calibri"/>
              <a:sym typeface="Calibri"/>
            </a:endParaRPr>
          </a:p>
          <a:p>
            <a:pPr indent="-349765" lvl="0" marL="457200" rtl="0" algn="l">
              <a:lnSpc>
                <a:spcPct val="150000"/>
              </a:lnSpc>
              <a:spcBef>
                <a:spcPts val="1500"/>
              </a:spcBef>
              <a:spcAft>
                <a:spcPts val="0"/>
              </a:spcAft>
              <a:buClr>
                <a:schemeClr val="dk1"/>
              </a:buClr>
              <a:buSzPts val="1908"/>
              <a:buFont typeface="Arial"/>
              <a:buAutoNum type="arabicPeriod"/>
            </a:pPr>
            <a:r>
              <a:rPr lang="en-US" sz="1908">
                <a:solidFill>
                  <a:schemeClr val="dk1"/>
                </a:solidFill>
                <a:latin typeface="Calibri"/>
                <a:ea typeface="Calibri"/>
                <a:cs typeface="Calibri"/>
                <a:sym typeface="Calibri"/>
              </a:rPr>
              <a:t>We'll use </a:t>
            </a:r>
            <a:r>
              <a:rPr b="1" lang="en-US" sz="1908">
                <a:solidFill>
                  <a:schemeClr val="dk1"/>
                </a:solidFill>
                <a:latin typeface="Calibri"/>
                <a:ea typeface="Calibri"/>
                <a:cs typeface="Calibri"/>
                <a:sym typeface="Calibri"/>
              </a:rPr>
              <a:t>Beautifulsoup in Python</a:t>
            </a:r>
            <a:r>
              <a:rPr lang="en-US" sz="1908">
                <a:solidFill>
                  <a:schemeClr val="dk1"/>
                </a:solidFill>
                <a:latin typeface="Calibri"/>
                <a:ea typeface="Calibri"/>
                <a:cs typeface="Calibri"/>
                <a:sym typeface="Calibri"/>
              </a:rPr>
              <a:t> to scrape article headlines from FinViz</a:t>
            </a:r>
            <a:endParaRPr sz="1908">
              <a:solidFill>
                <a:schemeClr val="dk1"/>
              </a:solidFill>
              <a:latin typeface="Calibri"/>
              <a:ea typeface="Calibri"/>
              <a:cs typeface="Calibri"/>
              <a:sym typeface="Calibri"/>
            </a:endParaRPr>
          </a:p>
          <a:p>
            <a:pPr indent="-349765" lvl="0" marL="457200" rtl="0" algn="l">
              <a:lnSpc>
                <a:spcPct val="150000"/>
              </a:lnSpc>
              <a:spcBef>
                <a:spcPts val="0"/>
              </a:spcBef>
              <a:spcAft>
                <a:spcPts val="0"/>
              </a:spcAft>
              <a:buClr>
                <a:schemeClr val="dk1"/>
              </a:buClr>
              <a:buSzPts val="1908"/>
              <a:buFont typeface="Arial"/>
              <a:buAutoNum type="arabicPeriod"/>
            </a:pPr>
            <a:r>
              <a:rPr lang="en-US" sz="1908">
                <a:solidFill>
                  <a:schemeClr val="dk1"/>
                </a:solidFill>
                <a:latin typeface="Calibri"/>
                <a:ea typeface="Calibri"/>
                <a:cs typeface="Calibri"/>
                <a:sym typeface="Calibri"/>
              </a:rPr>
              <a:t>Then, we'll use </a:t>
            </a:r>
            <a:r>
              <a:rPr b="1" lang="en-US" sz="1908">
                <a:solidFill>
                  <a:schemeClr val="dk1"/>
                </a:solidFill>
                <a:latin typeface="Calibri"/>
                <a:ea typeface="Calibri"/>
                <a:cs typeface="Calibri"/>
                <a:sym typeface="Calibri"/>
              </a:rPr>
              <a:t>Pandas</a:t>
            </a:r>
            <a:r>
              <a:rPr lang="en-US" sz="1908">
                <a:solidFill>
                  <a:schemeClr val="dk1"/>
                </a:solidFill>
                <a:latin typeface="Calibri"/>
                <a:ea typeface="Calibri"/>
                <a:cs typeface="Calibri"/>
                <a:sym typeface="Calibri"/>
              </a:rPr>
              <a:t> (Python Data Analysis Library) to analyze and run </a:t>
            </a:r>
            <a:r>
              <a:rPr b="1" lang="en-US" sz="1908">
                <a:solidFill>
                  <a:schemeClr val="dk1"/>
                </a:solidFill>
                <a:latin typeface="Calibri"/>
                <a:ea typeface="Calibri"/>
                <a:cs typeface="Calibri"/>
                <a:sym typeface="Calibri"/>
              </a:rPr>
              <a:t>sentiment analysis</a:t>
            </a:r>
            <a:r>
              <a:rPr lang="en-US" sz="1908">
                <a:solidFill>
                  <a:schemeClr val="dk1"/>
                </a:solidFill>
                <a:latin typeface="Calibri"/>
                <a:ea typeface="Calibri"/>
                <a:cs typeface="Calibri"/>
                <a:sym typeface="Calibri"/>
              </a:rPr>
              <a:t> on the article headlines</a:t>
            </a:r>
            <a:endParaRPr sz="1908">
              <a:solidFill>
                <a:schemeClr val="dk1"/>
              </a:solidFill>
              <a:latin typeface="Calibri"/>
              <a:ea typeface="Calibri"/>
              <a:cs typeface="Calibri"/>
              <a:sym typeface="Calibri"/>
            </a:endParaRPr>
          </a:p>
          <a:p>
            <a:pPr indent="-349765" lvl="0" marL="457200" rtl="0" algn="l">
              <a:lnSpc>
                <a:spcPct val="150000"/>
              </a:lnSpc>
              <a:spcBef>
                <a:spcPts val="0"/>
              </a:spcBef>
              <a:spcAft>
                <a:spcPts val="0"/>
              </a:spcAft>
              <a:buClr>
                <a:schemeClr val="dk1"/>
              </a:buClr>
              <a:buSzPts val="1908"/>
              <a:buFont typeface="Arial"/>
              <a:buAutoNum type="arabicPeriod"/>
            </a:pPr>
            <a:r>
              <a:rPr lang="en-US" sz="1908">
                <a:solidFill>
                  <a:schemeClr val="dk1"/>
                </a:solidFill>
                <a:latin typeface="Calibri"/>
                <a:ea typeface="Calibri"/>
                <a:cs typeface="Calibri"/>
                <a:sym typeface="Calibri"/>
              </a:rPr>
              <a:t>Finally, we'll use </a:t>
            </a:r>
            <a:r>
              <a:rPr b="1" lang="en-US" sz="1908">
                <a:solidFill>
                  <a:schemeClr val="dk1"/>
                </a:solidFill>
                <a:latin typeface="Calibri"/>
                <a:ea typeface="Calibri"/>
                <a:cs typeface="Calibri"/>
                <a:sym typeface="Calibri"/>
              </a:rPr>
              <a:t>Matplotlib for visualization</a:t>
            </a:r>
            <a:r>
              <a:rPr lang="en-US" sz="1908">
                <a:solidFill>
                  <a:schemeClr val="dk1"/>
                </a:solidFill>
                <a:latin typeface="Calibri"/>
                <a:ea typeface="Calibri"/>
                <a:cs typeface="Calibri"/>
                <a:sym typeface="Calibri"/>
              </a:rPr>
              <a:t> of our results</a:t>
            </a:r>
            <a:endParaRPr>
              <a:latin typeface="Calibri"/>
              <a:ea typeface="Calibri"/>
              <a:cs typeface="Calibri"/>
              <a:sym typeface="Calibri"/>
            </a:endParaRPr>
          </a:p>
        </p:txBody>
      </p:sp>
      <p:pic>
        <p:nvPicPr>
          <p:cNvPr id="389" name="Google Shape;389;g12f9580dd00_1_0"/>
          <p:cNvPicPr preferRelativeResize="0"/>
          <p:nvPr/>
        </p:nvPicPr>
        <p:blipFill>
          <a:blip r:embed="rId3">
            <a:alphaModFix/>
          </a:blip>
          <a:stretch>
            <a:fillRect/>
          </a:stretch>
        </p:blipFill>
        <p:spPr>
          <a:xfrm>
            <a:off x="4588900" y="2361525"/>
            <a:ext cx="7114600" cy="37984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2f9580dd00_1_8"/>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SENTIMENT ANALYSIS</a:t>
            </a:r>
            <a:endParaRPr/>
          </a:p>
        </p:txBody>
      </p:sp>
      <p:sp>
        <p:nvSpPr>
          <p:cNvPr id="396" name="Google Shape;396;g12f9580dd00_1_8"/>
          <p:cNvSpPr txBox="1"/>
          <p:nvPr>
            <p:ph idx="1" type="body"/>
          </p:nvPr>
        </p:nvSpPr>
        <p:spPr>
          <a:xfrm>
            <a:off x="484300" y="1850550"/>
            <a:ext cx="5896200" cy="4951500"/>
          </a:xfrm>
          <a:prstGeom prst="rect">
            <a:avLst/>
          </a:prstGeom>
        </p:spPr>
        <p:txBody>
          <a:bodyPr anchorCtr="0" anchor="ctr" bIns="45700" lIns="91425" spcFirstLastPara="1" rIns="91425" wrap="square" tIns="45700">
            <a:normAutofit fontScale="47500"/>
          </a:bodyPr>
          <a:lstStyle/>
          <a:p>
            <a:pPr indent="-339508" lvl="0" marL="457200" rtl="0" algn="l">
              <a:spcBef>
                <a:spcPts val="1800"/>
              </a:spcBef>
              <a:spcAft>
                <a:spcPts val="0"/>
              </a:spcAft>
              <a:buClr>
                <a:schemeClr val="dk1"/>
              </a:buClr>
              <a:buSzPct val="100000"/>
              <a:buFont typeface="Calibri"/>
              <a:buAutoNum type="arabicPeriod"/>
            </a:pPr>
            <a:r>
              <a:rPr b="1" lang="en-US" sz="3677">
                <a:solidFill>
                  <a:schemeClr val="dk1"/>
                </a:solidFill>
                <a:latin typeface="Calibri"/>
                <a:ea typeface="Calibri"/>
                <a:cs typeface="Calibri"/>
                <a:sym typeface="Calibri"/>
              </a:rPr>
              <a:t>Gathering and Parsing FinViz Data</a:t>
            </a:r>
            <a:endParaRPr b="1" sz="3677">
              <a:solidFill>
                <a:schemeClr val="dk1"/>
              </a:solidFill>
              <a:latin typeface="Calibri"/>
              <a:ea typeface="Calibri"/>
              <a:cs typeface="Calibri"/>
              <a:sym typeface="Calibri"/>
            </a:endParaRPr>
          </a:p>
          <a:p>
            <a:pPr indent="0" lvl="0" marL="0" rtl="0" algn="l">
              <a:spcBef>
                <a:spcPts val="400"/>
              </a:spcBef>
              <a:spcAft>
                <a:spcPts val="0"/>
              </a:spcAft>
              <a:buClr>
                <a:schemeClr val="dk1"/>
              </a:buClr>
              <a:buSzPct val="31787"/>
              <a:buFont typeface="Arial"/>
              <a:buNone/>
            </a:pPr>
            <a:r>
              <a:t/>
            </a:r>
            <a:endParaRPr sz="3460">
              <a:solidFill>
                <a:schemeClr val="dk1"/>
              </a:solidFill>
              <a:highlight>
                <a:srgbClr val="FDFDFD"/>
              </a:highlight>
              <a:latin typeface="Calibri"/>
              <a:ea typeface="Calibri"/>
              <a:cs typeface="Calibri"/>
              <a:sym typeface="Calibri"/>
            </a:endParaRPr>
          </a:p>
          <a:p>
            <a:pPr indent="0" lvl="0" marL="0" rtl="0" algn="just">
              <a:lnSpc>
                <a:spcPct val="150000"/>
              </a:lnSpc>
              <a:spcBef>
                <a:spcPts val="0"/>
              </a:spcBef>
              <a:spcAft>
                <a:spcPts val="0"/>
              </a:spcAft>
              <a:buNone/>
            </a:pPr>
            <a:r>
              <a:rPr lang="en-US" sz="3460">
                <a:solidFill>
                  <a:schemeClr val="dk1"/>
                </a:solidFill>
                <a:highlight>
                  <a:srgbClr val="FDFDFD"/>
                </a:highlight>
                <a:latin typeface="Calibri"/>
                <a:ea typeface="Calibri"/>
                <a:cs typeface="Calibri"/>
                <a:sym typeface="Calibri"/>
              </a:rPr>
              <a:t>FinViz is a free website that makes stock data easily accessible to traders and investors. We'll gather the stock data from FinViz for a specific stock ticker.</a:t>
            </a:r>
            <a:endParaRPr sz="3460">
              <a:solidFill>
                <a:srgbClr val="02152B"/>
              </a:solidFill>
              <a:highlight>
                <a:schemeClr val="lt1"/>
              </a:highlight>
              <a:latin typeface="Calibri"/>
              <a:ea typeface="Calibri"/>
              <a:cs typeface="Calibri"/>
              <a:sym typeface="Calibri"/>
            </a:endParaRPr>
          </a:p>
          <a:p>
            <a:pPr indent="0" lvl="0" marL="0" rtl="0" algn="just">
              <a:lnSpc>
                <a:spcPct val="150000"/>
              </a:lnSpc>
              <a:spcBef>
                <a:spcPts val="0"/>
              </a:spcBef>
              <a:spcAft>
                <a:spcPts val="0"/>
              </a:spcAft>
              <a:buClr>
                <a:schemeClr val="dk1"/>
              </a:buClr>
              <a:buSzPct val="45683"/>
              <a:buFont typeface="Arial"/>
              <a:buNone/>
            </a:pPr>
            <a:r>
              <a:t/>
            </a:r>
            <a:endParaRPr sz="2407">
              <a:solidFill>
                <a:schemeClr val="dk1"/>
              </a:solidFill>
              <a:highlight>
                <a:srgbClr val="FDFDFD"/>
              </a:highlight>
              <a:latin typeface="Calibri"/>
              <a:ea typeface="Calibri"/>
              <a:cs typeface="Calibri"/>
              <a:sym typeface="Calibri"/>
            </a:endParaRPr>
          </a:p>
          <a:p>
            <a:pPr indent="0" lvl="0" marL="0" rtl="0" algn="just">
              <a:lnSpc>
                <a:spcPct val="150000"/>
              </a:lnSpc>
              <a:spcBef>
                <a:spcPts val="0"/>
              </a:spcBef>
              <a:spcAft>
                <a:spcPts val="0"/>
              </a:spcAft>
              <a:buClr>
                <a:schemeClr val="dk1"/>
              </a:buClr>
              <a:buSzPct val="31787"/>
              <a:buFont typeface="Arial"/>
              <a:buNone/>
            </a:pPr>
            <a:r>
              <a:rPr lang="en-US" sz="3460">
                <a:solidFill>
                  <a:schemeClr val="dk1"/>
                </a:solidFill>
                <a:highlight>
                  <a:srgbClr val="FDFDFD"/>
                </a:highlight>
                <a:latin typeface="Calibri"/>
                <a:ea typeface="Calibri"/>
                <a:cs typeface="Calibri"/>
                <a:sym typeface="Calibri"/>
              </a:rPr>
              <a:t>Here we are getting the article title / headline from finviz then we are storing the article title along with the timestamp in a dictionary.</a:t>
            </a:r>
            <a:endParaRPr sz="3460">
              <a:solidFill>
                <a:schemeClr val="dk1"/>
              </a:solidFill>
              <a:highlight>
                <a:srgbClr val="FDFDFD"/>
              </a:highlight>
              <a:latin typeface="Calibri"/>
              <a:ea typeface="Calibri"/>
              <a:cs typeface="Calibri"/>
              <a:sym typeface="Calibri"/>
            </a:endParaRPr>
          </a:p>
          <a:p>
            <a:pPr indent="0" lvl="0" marL="0" rtl="0" algn="just">
              <a:lnSpc>
                <a:spcPct val="150000"/>
              </a:lnSpc>
              <a:spcBef>
                <a:spcPts val="0"/>
              </a:spcBef>
              <a:spcAft>
                <a:spcPts val="0"/>
              </a:spcAft>
              <a:buClr>
                <a:schemeClr val="dk1"/>
              </a:buClr>
              <a:buSzPct val="31787"/>
              <a:buFont typeface="Arial"/>
              <a:buNone/>
            </a:pPr>
            <a:r>
              <a:rPr lang="en-US" sz="3460">
                <a:solidFill>
                  <a:schemeClr val="dk1"/>
                </a:solidFill>
                <a:highlight>
                  <a:srgbClr val="FDFDFD"/>
                </a:highlight>
                <a:latin typeface="Calibri"/>
                <a:ea typeface="Calibri"/>
                <a:cs typeface="Calibri"/>
                <a:sym typeface="Calibri"/>
              </a:rPr>
              <a:t>Then we parse through the table contents which are made from the dictionary and  select  article titles and we split the timestamp into date and time components. At  the end of this step we have scraped the components which are needed for Sentiment Analysis ie. tickers , date , time and article title.</a:t>
            </a:r>
            <a:endParaRPr sz="2345"/>
          </a:p>
        </p:txBody>
      </p:sp>
      <p:pic>
        <p:nvPicPr>
          <p:cNvPr id="397" name="Google Shape;397;g12f9580dd00_1_8"/>
          <p:cNvPicPr preferRelativeResize="0"/>
          <p:nvPr/>
        </p:nvPicPr>
        <p:blipFill>
          <a:blip r:embed="rId3">
            <a:alphaModFix/>
          </a:blip>
          <a:stretch>
            <a:fillRect/>
          </a:stretch>
        </p:blipFill>
        <p:spPr>
          <a:xfrm>
            <a:off x="6453875" y="2804425"/>
            <a:ext cx="5523026" cy="3833150"/>
          </a:xfrm>
          <a:prstGeom prst="rect">
            <a:avLst/>
          </a:prstGeom>
          <a:noFill/>
          <a:ln>
            <a:noFill/>
          </a:ln>
        </p:spPr>
      </p:pic>
      <p:pic>
        <p:nvPicPr>
          <p:cNvPr id="398" name="Google Shape;398;g12f9580dd00_1_8"/>
          <p:cNvPicPr preferRelativeResize="0"/>
          <p:nvPr/>
        </p:nvPicPr>
        <p:blipFill>
          <a:blip r:embed="rId4">
            <a:alphaModFix/>
          </a:blip>
          <a:stretch>
            <a:fillRect/>
          </a:stretch>
        </p:blipFill>
        <p:spPr>
          <a:xfrm>
            <a:off x="6453875" y="1998275"/>
            <a:ext cx="5523025" cy="7418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130ae465f01_0_19"/>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SENTIMENT ANALYSIS</a:t>
            </a:r>
            <a:endParaRPr/>
          </a:p>
        </p:txBody>
      </p:sp>
      <p:sp>
        <p:nvSpPr>
          <p:cNvPr id="405" name="Google Shape;405;g130ae465f01_0_19"/>
          <p:cNvSpPr txBox="1"/>
          <p:nvPr>
            <p:ph idx="1" type="body"/>
          </p:nvPr>
        </p:nvSpPr>
        <p:spPr>
          <a:xfrm>
            <a:off x="471550" y="1813075"/>
            <a:ext cx="11248800" cy="1775100"/>
          </a:xfrm>
          <a:prstGeom prst="rect">
            <a:avLst/>
          </a:prstGeom>
        </p:spPr>
        <p:txBody>
          <a:bodyPr anchorCtr="0" anchor="ctr" bIns="45700" lIns="91425" spcFirstLastPara="1" rIns="91425" wrap="square" tIns="45700">
            <a:noAutofit/>
          </a:bodyPr>
          <a:lstStyle/>
          <a:p>
            <a:pPr indent="0" lvl="0" marL="0" rtl="0" algn="l">
              <a:spcBef>
                <a:spcPts val="1800"/>
              </a:spcBef>
              <a:spcAft>
                <a:spcPts val="0"/>
              </a:spcAft>
              <a:buNone/>
            </a:pPr>
            <a:r>
              <a:rPr b="1" lang="en-US">
                <a:solidFill>
                  <a:schemeClr val="dk1"/>
                </a:solidFill>
                <a:latin typeface="Calibri"/>
                <a:ea typeface="Calibri"/>
                <a:cs typeface="Calibri"/>
                <a:sym typeface="Calibri"/>
              </a:rPr>
              <a:t>2. </a:t>
            </a:r>
            <a:r>
              <a:rPr b="1" lang="en-US">
                <a:solidFill>
                  <a:schemeClr val="dk1"/>
                </a:solidFill>
                <a:latin typeface="Calibri"/>
                <a:ea typeface="Calibri"/>
                <a:cs typeface="Calibri"/>
                <a:sym typeface="Calibri"/>
              </a:rPr>
              <a:t>Applying Sentiment Analysis</a:t>
            </a:r>
            <a:endParaRPr b="1">
              <a:solidFill>
                <a:schemeClr val="dk1"/>
              </a:solidFill>
              <a:latin typeface="Calibri"/>
              <a:ea typeface="Calibri"/>
              <a:cs typeface="Calibri"/>
              <a:sym typeface="Calibri"/>
            </a:endParaRPr>
          </a:p>
          <a:p>
            <a:pPr indent="0" lvl="0" marL="0" rtl="0" algn="l">
              <a:spcBef>
                <a:spcPts val="4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just">
              <a:lnSpc>
                <a:spcPct val="150000"/>
              </a:lnSpc>
              <a:spcBef>
                <a:spcPts val="0"/>
              </a:spcBef>
              <a:spcAft>
                <a:spcPts val="0"/>
              </a:spcAft>
              <a:buClr>
                <a:schemeClr val="dk1"/>
              </a:buClr>
              <a:buSzPts val="1100"/>
              <a:buFont typeface="Arial"/>
              <a:buNone/>
            </a:pPr>
            <a:r>
              <a:rPr lang="en-US">
                <a:solidFill>
                  <a:schemeClr val="dk1"/>
                </a:solidFill>
                <a:highlight>
                  <a:srgbClr val="FDFDFD"/>
                </a:highlight>
                <a:latin typeface="Calibri"/>
                <a:ea typeface="Calibri"/>
                <a:cs typeface="Calibri"/>
                <a:sym typeface="Calibri"/>
              </a:rPr>
              <a:t>Applying sentiment analysis on the titles is done with NLTK (Natural Language Toolkit) </a:t>
            </a:r>
            <a:r>
              <a:rPr b="1" lang="en-US">
                <a:solidFill>
                  <a:schemeClr val="dk1"/>
                </a:solidFill>
                <a:highlight>
                  <a:srgbClr val="FDFDFD"/>
                </a:highlight>
                <a:latin typeface="Calibri"/>
                <a:ea typeface="Calibri"/>
                <a:cs typeface="Calibri"/>
                <a:sym typeface="Calibri"/>
              </a:rPr>
              <a:t>vader</a:t>
            </a:r>
            <a:r>
              <a:rPr lang="en-US">
                <a:solidFill>
                  <a:schemeClr val="dk1"/>
                </a:solidFill>
                <a:highlight>
                  <a:srgbClr val="FDFDFD"/>
                </a:highlight>
                <a:latin typeface="Calibri"/>
                <a:ea typeface="Calibri"/>
                <a:cs typeface="Calibri"/>
                <a:sym typeface="Calibri"/>
              </a:rPr>
              <a:t> that allows us to pass in a string into its function:  </a:t>
            </a:r>
            <a:endParaRPr>
              <a:solidFill>
                <a:schemeClr val="dk1"/>
              </a:solidFill>
              <a:highlight>
                <a:schemeClr val="lt1"/>
              </a:highlight>
              <a:latin typeface="Calibri"/>
              <a:ea typeface="Calibri"/>
              <a:cs typeface="Calibri"/>
              <a:sym typeface="Calibri"/>
            </a:endParaRPr>
          </a:p>
        </p:txBody>
      </p:sp>
      <p:pic>
        <p:nvPicPr>
          <p:cNvPr id="406" name="Google Shape;406;g130ae465f01_0_19"/>
          <p:cNvPicPr preferRelativeResize="0"/>
          <p:nvPr/>
        </p:nvPicPr>
        <p:blipFill rotWithShape="1">
          <a:blip r:embed="rId3">
            <a:alphaModFix/>
          </a:blip>
          <a:srcRect b="-19703" l="0" r="-6666" t="0"/>
          <a:stretch/>
        </p:blipFill>
        <p:spPr>
          <a:xfrm>
            <a:off x="4092326" y="3142027"/>
            <a:ext cx="3647400" cy="900750"/>
          </a:xfrm>
          <a:prstGeom prst="rect">
            <a:avLst/>
          </a:prstGeom>
          <a:noFill/>
          <a:ln>
            <a:noFill/>
          </a:ln>
        </p:spPr>
      </p:pic>
      <p:pic>
        <p:nvPicPr>
          <p:cNvPr id="407" name="Google Shape;407;g130ae465f01_0_19"/>
          <p:cNvPicPr preferRelativeResize="0"/>
          <p:nvPr/>
        </p:nvPicPr>
        <p:blipFill>
          <a:blip r:embed="rId4">
            <a:alphaModFix/>
          </a:blip>
          <a:stretch>
            <a:fillRect/>
          </a:stretch>
        </p:blipFill>
        <p:spPr>
          <a:xfrm>
            <a:off x="471550" y="4261750"/>
            <a:ext cx="5799032" cy="2345075"/>
          </a:xfrm>
          <a:prstGeom prst="rect">
            <a:avLst/>
          </a:prstGeom>
          <a:noFill/>
          <a:ln>
            <a:noFill/>
          </a:ln>
        </p:spPr>
      </p:pic>
      <p:pic>
        <p:nvPicPr>
          <p:cNvPr id="408" name="Google Shape;408;g130ae465f01_0_19"/>
          <p:cNvPicPr preferRelativeResize="0"/>
          <p:nvPr/>
        </p:nvPicPr>
        <p:blipFill>
          <a:blip r:embed="rId5">
            <a:alphaModFix/>
          </a:blip>
          <a:stretch>
            <a:fillRect/>
          </a:stretch>
        </p:blipFill>
        <p:spPr>
          <a:xfrm>
            <a:off x="6221175" y="4261750"/>
            <a:ext cx="5499176" cy="23450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2f9580dd00_1_18"/>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SENTIMENT ANALYSIS</a:t>
            </a:r>
            <a:endParaRPr/>
          </a:p>
        </p:txBody>
      </p:sp>
      <p:sp>
        <p:nvSpPr>
          <p:cNvPr id="415" name="Google Shape;415;g12f9580dd00_1_18"/>
          <p:cNvSpPr txBox="1"/>
          <p:nvPr>
            <p:ph idx="1" type="body"/>
          </p:nvPr>
        </p:nvSpPr>
        <p:spPr>
          <a:xfrm>
            <a:off x="477600" y="1934925"/>
            <a:ext cx="6441600" cy="4543500"/>
          </a:xfrm>
          <a:prstGeom prst="rect">
            <a:avLst/>
          </a:prstGeom>
        </p:spPr>
        <p:txBody>
          <a:bodyPr anchorCtr="0" anchor="ctr"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We initialize the SentimentIntensityAnalyzer, and then create a lambda function that takes in a title string, applies the vader.polarity_scores() function on it to get the results in the above image and then only returns back the compound score. Using the apply function in Pandas, we can create a new 'compound' column in the data frame with all the compound scores from each title.</a:t>
            </a:r>
            <a:endParaRPr b="1">
              <a:solidFill>
                <a:schemeClr val="dk1"/>
              </a:solidFill>
              <a:latin typeface="Calibri"/>
              <a:ea typeface="Calibri"/>
              <a:cs typeface="Calibri"/>
              <a:sym typeface="Calibri"/>
            </a:endParaRPr>
          </a:p>
          <a:p>
            <a:pPr indent="0" lvl="0" marL="0" rtl="0" algn="just">
              <a:spcBef>
                <a:spcPts val="1800"/>
              </a:spcBef>
              <a:spcAft>
                <a:spcPts val="0"/>
              </a:spcAft>
              <a:buNone/>
            </a:pPr>
            <a:r>
              <a:rPr b="1" lang="en-US">
                <a:solidFill>
                  <a:schemeClr val="dk1"/>
                </a:solidFill>
                <a:latin typeface="Calibri"/>
                <a:ea typeface="Calibri"/>
                <a:cs typeface="Calibri"/>
                <a:sym typeface="Calibri"/>
              </a:rPr>
              <a:t>3. Visualizing the Results in MatPlotLib</a:t>
            </a:r>
            <a:endParaRPr b="1">
              <a:solidFill>
                <a:schemeClr val="dk1"/>
              </a:solidFill>
              <a:latin typeface="Calibri"/>
              <a:ea typeface="Calibri"/>
              <a:cs typeface="Calibri"/>
              <a:sym typeface="Calibri"/>
            </a:endParaRPr>
          </a:p>
          <a:p>
            <a:pPr indent="0" lvl="0" marL="0" rtl="0" algn="just">
              <a:lnSpc>
                <a:spcPct val="150000"/>
              </a:lnSpc>
              <a:spcBef>
                <a:spcPts val="1500"/>
              </a:spcBef>
              <a:spcAft>
                <a:spcPts val="1500"/>
              </a:spcAft>
              <a:buClr>
                <a:schemeClr val="dk1"/>
              </a:buClr>
              <a:buSzPts val="1100"/>
              <a:buFont typeface="Arial"/>
              <a:buNone/>
            </a:pPr>
            <a:r>
              <a:rPr lang="en-US">
                <a:solidFill>
                  <a:schemeClr val="dk1"/>
                </a:solidFill>
                <a:highlight>
                  <a:srgbClr val="FDFDFD"/>
                </a:highlight>
                <a:latin typeface="Calibri"/>
                <a:ea typeface="Calibri"/>
                <a:cs typeface="Calibri"/>
                <a:sym typeface="Calibri"/>
              </a:rPr>
              <a:t>We visualize the data frame in MatPlotLib to see how our Stocks fared every day from public perception in news articles. For that  we group our dataset based on the ticker and dates of each row, and then visualize the average compound score of each day. </a:t>
            </a:r>
            <a:endParaRPr>
              <a:latin typeface="Calibri"/>
              <a:ea typeface="Calibri"/>
              <a:cs typeface="Calibri"/>
              <a:sym typeface="Calibri"/>
            </a:endParaRPr>
          </a:p>
        </p:txBody>
      </p:sp>
      <p:pic>
        <p:nvPicPr>
          <p:cNvPr id="416" name="Google Shape;416;g12f9580dd00_1_18"/>
          <p:cNvPicPr preferRelativeResize="0"/>
          <p:nvPr/>
        </p:nvPicPr>
        <p:blipFill>
          <a:blip r:embed="rId3">
            <a:alphaModFix/>
          </a:blip>
          <a:stretch>
            <a:fillRect/>
          </a:stretch>
        </p:blipFill>
        <p:spPr>
          <a:xfrm>
            <a:off x="7071600" y="1868256"/>
            <a:ext cx="4749759" cy="48373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1200424307_0_55"/>
          <p:cNvSpPr txBox="1"/>
          <p:nvPr>
            <p:ph type="title"/>
          </p:nvPr>
        </p:nvSpPr>
        <p:spPr>
          <a:xfrm>
            <a:off x="603717" y="64460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1800"/>
              <a:buNone/>
            </a:pPr>
            <a:r>
              <a:rPr lang="en-US"/>
              <a:t>ABSTRACT</a:t>
            </a:r>
            <a:endParaRPr/>
          </a:p>
        </p:txBody>
      </p:sp>
      <p:sp>
        <p:nvSpPr>
          <p:cNvPr id="116" name="Google Shape;116;g11200424307_0_55"/>
          <p:cNvSpPr txBox="1"/>
          <p:nvPr>
            <p:ph idx="1" type="body"/>
          </p:nvPr>
        </p:nvSpPr>
        <p:spPr>
          <a:xfrm>
            <a:off x="406175" y="2064200"/>
            <a:ext cx="11424600" cy="4920300"/>
          </a:xfrm>
          <a:prstGeom prst="rect">
            <a:avLst/>
          </a:prstGeom>
          <a:noFill/>
          <a:ln>
            <a:noFill/>
          </a:ln>
        </p:spPr>
        <p:txBody>
          <a:bodyPr anchorCtr="0" anchor="ctr" bIns="45700" lIns="91425" spcFirstLastPara="1" rIns="91425" wrap="square" tIns="45700">
            <a:noAutofit/>
          </a:bodyPr>
          <a:lstStyle/>
          <a:p>
            <a:pPr indent="0" lvl="0" marL="0" rtl="0" algn="just">
              <a:lnSpc>
                <a:spcPct val="150000"/>
              </a:lnSpc>
              <a:spcBef>
                <a:spcPts val="0"/>
              </a:spcBef>
              <a:spcAft>
                <a:spcPts val="0"/>
              </a:spcAft>
              <a:buSzPts val="1656"/>
              <a:buNone/>
            </a:pPr>
            <a:r>
              <a:t/>
            </a:r>
            <a:endParaRPr sz="2000">
              <a:solidFill>
                <a:schemeClr val="dk1"/>
              </a:solidFill>
              <a:latin typeface="Calibri"/>
              <a:ea typeface="Calibri"/>
              <a:cs typeface="Calibri"/>
              <a:sym typeface="Calibri"/>
            </a:endParaRPr>
          </a:p>
          <a:p>
            <a:pPr indent="-361950" lvl="0" marL="457200" rtl="0" algn="just">
              <a:lnSpc>
                <a:spcPct val="115000"/>
              </a:lnSpc>
              <a:spcBef>
                <a:spcPts val="0"/>
              </a:spcBef>
              <a:spcAft>
                <a:spcPts val="0"/>
              </a:spcAft>
              <a:buSzPts val="2100"/>
              <a:buFont typeface="Calibri"/>
              <a:buChar char="◼"/>
            </a:pPr>
            <a:r>
              <a:rPr lang="en-US" sz="2100">
                <a:solidFill>
                  <a:schemeClr val="dk1"/>
                </a:solidFill>
                <a:latin typeface="Calibri"/>
                <a:ea typeface="Calibri"/>
                <a:cs typeface="Calibri"/>
                <a:sym typeface="Calibri"/>
              </a:rPr>
              <a:t>Most of the daily stock market traders lose their money due lack of expertise and understanding of the movement of the market, so through this project we want to bring awareness to the people who are new and not well versed with trading on the stock market as most of the traders lack experience.</a:t>
            </a:r>
            <a:endParaRPr sz="2100">
              <a:solidFill>
                <a:schemeClr val="dk1"/>
              </a:solidFill>
              <a:latin typeface="Calibri"/>
              <a:ea typeface="Calibri"/>
              <a:cs typeface="Calibri"/>
              <a:sym typeface="Calibri"/>
            </a:endParaRPr>
          </a:p>
          <a:p>
            <a:pPr indent="-361950" lvl="0" marL="457200" rtl="0" algn="just">
              <a:lnSpc>
                <a:spcPct val="115000"/>
              </a:lnSpc>
              <a:spcBef>
                <a:spcPts val="0"/>
              </a:spcBef>
              <a:spcAft>
                <a:spcPts val="0"/>
              </a:spcAft>
              <a:buSzPts val="2100"/>
              <a:buFont typeface="Calibri"/>
              <a:buChar char="◼"/>
            </a:pPr>
            <a:r>
              <a:rPr lang="en-US" sz="2100">
                <a:solidFill>
                  <a:schemeClr val="dk1"/>
                </a:solidFill>
                <a:latin typeface="Calibri"/>
                <a:ea typeface="Calibri"/>
                <a:cs typeface="Calibri"/>
                <a:sym typeface="Calibri"/>
              </a:rPr>
              <a:t>And it is impossible to keep track of the performance of stocks and shares in the market every hour, every minute and every second most traders lose money.</a:t>
            </a:r>
            <a:endParaRPr sz="2100">
              <a:solidFill>
                <a:schemeClr val="dk1"/>
              </a:solidFill>
              <a:latin typeface="Calibri"/>
              <a:ea typeface="Calibri"/>
              <a:cs typeface="Calibri"/>
              <a:sym typeface="Calibri"/>
            </a:endParaRPr>
          </a:p>
          <a:p>
            <a:pPr indent="-361950" lvl="0" marL="457200" rtl="0" algn="just">
              <a:lnSpc>
                <a:spcPct val="115000"/>
              </a:lnSpc>
              <a:spcBef>
                <a:spcPts val="0"/>
              </a:spcBef>
              <a:spcAft>
                <a:spcPts val="0"/>
              </a:spcAft>
              <a:buSzPts val="2100"/>
              <a:buFont typeface="Calibri"/>
              <a:buChar char="◼"/>
            </a:pPr>
            <a:r>
              <a:rPr lang="en-US" sz="2100">
                <a:solidFill>
                  <a:schemeClr val="dk1"/>
                </a:solidFill>
                <a:latin typeface="Calibri"/>
                <a:ea typeface="Calibri"/>
                <a:cs typeface="Calibri"/>
                <a:sym typeface="Calibri"/>
              </a:rPr>
              <a:t>Predicting stocks has been an old age problem which is yet to be resolved. Few of the prediction systems were implemented but the problem of stocking up the data, updating data based on time periods became a challenging task. </a:t>
            </a:r>
            <a:endParaRPr sz="2100">
              <a:latin typeface="Calibri"/>
              <a:ea typeface="Calibri"/>
              <a:cs typeface="Calibri"/>
              <a:sym typeface="Calibri"/>
            </a:endParaRPr>
          </a:p>
          <a:p>
            <a:pPr indent="-361950" lvl="0" marL="457200" rtl="0" algn="just">
              <a:lnSpc>
                <a:spcPct val="115000"/>
              </a:lnSpc>
              <a:spcBef>
                <a:spcPts val="0"/>
              </a:spcBef>
              <a:spcAft>
                <a:spcPts val="0"/>
              </a:spcAft>
              <a:buSzPts val="2100"/>
              <a:buFont typeface="Calibri"/>
              <a:buChar char="◼"/>
            </a:pPr>
            <a:r>
              <a:rPr lang="en-US" sz="2100">
                <a:solidFill>
                  <a:schemeClr val="dk1"/>
                </a:solidFill>
                <a:latin typeface="Calibri"/>
                <a:ea typeface="Calibri"/>
                <a:cs typeface="Calibri"/>
                <a:sym typeface="Calibri"/>
              </a:rPr>
              <a:t>Hence, we are planning to solve this old age issue by implementing various deep learning models and comparing them to determine which algorithm would suit perfectly according to the situation.</a:t>
            </a:r>
            <a:endParaRPr sz="2100">
              <a:latin typeface="Calibri"/>
              <a:ea typeface="Calibri"/>
              <a:cs typeface="Calibri"/>
              <a:sym typeface="Calibri"/>
            </a:endParaRPr>
          </a:p>
          <a:p>
            <a:pPr indent="0" lvl="0" marL="457200" rtl="0" algn="just">
              <a:lnSpc>
                <a:spcPct val="100000"/>
              </a:lnSpc>
              <a:spcBef>
                <a:spcPts val="0"/>
              </a:spcBef>
              <a:spcAft>
                <a:spcPts val="0"/>
              </a:spcAft>
              <a:buSzPts val="1656"/>
              <a:buNone/>
            </a:pPr>
            <a:r>
              <a:t/>
            </a:r>
            <a:endParaRPr sz="2400">
              <a:latin typeface="Calibri"/>
              <a:ea typeface="Calibri"/>
              <a:cs typeface="Calibri"/>
              <a:sym typeface="Calibri"/>
            </a:endParaRPr>
          </a:p>
          <a:p>
            <a:pPr indent="0" lvl="0" marL="457200" rtl="0" algn="just">
              <a:lnSpc>
                <a:spcPct val="100000"/>
              </a:lnSpc>
              <a:spcBef>
                <a:spcPts val="0"/>
              </a:spcBef>
              <a:spcAft>
                <a:spcPts val="0"/>
              </a:spcAft>
              <a:buSzPts val="1656"/>
              <a:buNone/>
            </a:pPr>
            <a:r>
              <a:t/>
            </a:r>
            <a:endParaRPr sz="2000">
              <a:latin typeface="Calibri"/>
              <a:ea typeface="Calibri"/>
              <a:cs typeface="Calibri"/>
              <a:sym typeface="Calibri"/>
            </a:endParaRPr>
          </a:p>
          <a:p>
            <a:pPr indent="0" lvl="0" marL="457200" rtl="0" algn="just">
              <a:lnSpc>
                <a:spcPct val="100000"/>
              </a:lnSpc>
              <a:spcBef>
                <a:spcPts val="0"/>
              </a:spcBef>
              <a:spcAft>
                <a:spcPts val="0"/>
              </a:spcAft>
              <a:buSzPts val="1656"/>
              <a:buNone/>
            </a:pPr>
            <a:r>
              <a:t/>
            </a:r>
            <a:endParaRPr sz="24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g12fffe9a693_0_77"/>
          <p:cNvPicPr preferRelativeResize="0"/>
          <p:nvPr/>
        </p:nvPicPr>
        <p:blipFill>
          <a:blip r:embed="rId3">
            <a:alphaModFix/>
          </a:blip>
          <a:stretch>
            <a:fillRect/>
          </a:stretch>
        </p:blipFill>
        <p:spPr>
          <a:xfrm>
            <a:off x="1329075" y="595650"/>
            <a:ext cx="9024400" cy="613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12fffe9a693_0_83"/>
          <p:cNvSpPr txBox="1"/>
          <p:nvPr>
            <p:ph idx="4294967295" type="body"/>
          </p:nvPr>
        </p:nvSpPr>
        <p:spPr>
          <a:xfrm>
            <a:off x="501450" y="784150"/>
            <a:ext cx="11029500" cy="4986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sz="2100">
                <a:solidFill>
                  <a:schemeClr val="dk1"/>
                </a:solidFill>
                <a:highlight>
                  <a:srgbClr val="FFFFFF"/>
                </a:highlight>
                <a:latin typeface="Calibri"/>
                <a:ea typeface="Calibri"/>
                <a:cs typeface="Calibri"/>
                <a:sym typeface="Calibri"/>
              </a:rPr>
              <a:t>These graphs give us an idea about whether the daily news of a particular company is positive or negative and whether one should invest in it or not. Each graph has bars of different days and we have done that for three companies.</a:t>
            </a:r>
            <a:endParaRPr sz="2100">
              <a:solidFill>
                <a:schemeClr val="dk1"/>
              </a:solidFill>
              <a:highlight>
                <a:srgbClr val="FFFFFF"/>
              </a:highlight>
              <a:latin typeface="Calibri"/>
              <a:ea typeface="Calibri"/>
              <a:cs typeface="Calibri"/>
              <a:sym typeface="Calibri"/>
            </a:endParaRPr>
          </a:p>
          <a:p>
            <a:pPr indent="0" lvl="0" marL="0" rtl="0" algn="just">
              <a:lnSpc>
                <a:spcPct val="115000"/>
              </a:lnSpc>
              <a:spcBef>
                <a:spcPts val="1000"/>
              </a:spcBef>
              <a:spcAft>
                <a:spcPts val="0"/>
              </a:spcAft>
              <a:buNone/>
            </a:pPr>
            <a:r>
              <a:rPr lang="en-US" sz="2100">
                <a:solidFill>
                  <a:schemeClr val="dk1"/>
                </a:solidFill>
                <a:highlight>
                  <a:srgbClr val="FFFFFF"/>
                </a:highlight>
                <a:latin typeface="Calibri"/>
                <a:ea typeface="Calibri"/>
                <a:cs typeface="Calibri"/>
                <a:sym typeface="Calibri"/>
              </a:rPr>
              <a:t>This bar chart tells us what the average score of each company is for the past 9 days. This will make it easier to compare between different companies. Here we took the cross section of the compound score row, flipped the data frame so that we have the dates as the x-axis, and then plotted it as a Bar chart - </a:t>
            </a:r>
            <a:endParaRPr sz="2100">
              <a:solidFill>
                <a:schemeClr val="dk1"/>
              </a:solidFill>
              <a:highlight>
                <a:srgbClr val="FFFFFF"/>
              </a:highlight>
              <a:latin typeface="Calibri"/>
              <a:ea typeface="Calibri"/>
              <a:cs typeface="Calibri"/>
              <a:sym typeface="Calibri"/>
            </a:endParaRPr>
          </a:p>
          <a:p>
            <a:pPr indent="0" lvl="0" marL="457200" rtl="0" algn="just">
              <a:lnSpc>
                <a:spcPct val="100000"/>
              </a:lnSpc>
              <a:spcBef>
                <a:spcPts val="0"/>
              </a:spcBef>
              <a:spcAft>
                <a:spcPts val="0"/>
              </a:spcAft>
              <a:buNone/>
            </a:pPr>
            <a:r>
              <a:t/>
            </a:r>
            <a:endParaRPr sz="2100">
              <a:solidFill>
                <a:schemeClr val="dk1"/>
              </a:solidFill>
              <a:highlight>
                <a:srgbClr val="FFFFFF"/>
              </a:highlight>
              <a:latin typeface="Calibri"/>
              <a:ea typeface="Calibri"/>
              <a:cs typeface="Calibri"/>
              <a:sym typeface="Calibri"/>
            </a:endParaRPr>
          </a:p>
          <a:p>
            <a:pPr indent="0" lvl="0" marL="457200" rtl="0" algn="just">
              <a:lnSpc>
                <a:spcPct val="100000"/>
              </a:lnSpc>
              <a:spcBef>
                <a:spcPts val="0"/>
              </a:spcBef>
              <a:spcAft>
                <a:spcPts val="0"/>
              </a:spcAft>
              <a:buNone/>
            </a:pPr>
            <a:r>
              <a:t/>
            </a:r>
            <a:endParaRPr sz="2100">
              <a:solidFill>
                <a:schemeClr val="dk1"/>
              </a:solidFill>
              <a:highlight>
                <a:srgbClr val="FFFFFF"/>
              </a:highlight>
              <a:latin typeface="Calibri"/>
              <a:ea typeface="Calibri"/>
              <a:cs typeface="Calibri"/>
              <a:sym typeface="Calibri"/>
            </a:endParaRPr>
          </a:p>
        </p:txBody>
      </p:sp>
      <p:pic>
        <p:nvPicPr>
          <p:cNvPr id="429" name="Google Shape;429;g12fffe9a693_0_83"/>
          <p:cNvPicPr preferRelativeResize="0"/>
          <p:nvPr/>
        </p:nvPicPr>
        <p:blipFill>
          <a:blip r:embed="rId3">
            <a:alphaModFix/>
          </a:blip>
          <a:stretch>
            <a:fillRect/>
          </a:stretch>
        </p:blipFill>
        <p:spPr>
          <a:xfrm>
            <a:off x="3165225" y="3194600"/>
            <a:ext cx="5363225" cy="3597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2fffe9a693_0_8"/>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TRADING AGENTS</a:t>
            </a:r>
            <a:endParaRPr/>
          </a:p>
        </p:txBody>
      </p:sp>
      <p:sp>
        <p:nvSpPr>
          <p:cNvPr id="436" name="Google Shape;436;g12fffe9a693_0_8"/>
          <p:cNvSpPr txBox="1"/>
          <p:nvPr>
            <p:ph idx="1" type="body"/>
          </p:nvPr>
        </p:nvSpPr>
        <p:spPr>
          <a:xfrm>
            <a:off x="581200" y="2180501"/>
            <a:ext cx="11029500" cy="4187700"/>
          </a:xfrm>
          <a:prstGeom prst="rect">
            <a:avLst/>
          </a:prstGeom>
        </p:spPr>
        <p:txBody>
          <a:bodyPr anchorCtr="0" anchor="ctr" bIns="45700" lIns="91425" spcFirstLastPara="1" rIns="91425" wrap="square" tIns="45700">
            <a:normAutofit lnSpcReduction="10000"/>
          </a:bodyPr>
          <a:lstStyle/>
          <a:p>
            <a:pPr indent="0" lvl="0" marL="0" rtl="0" algn="just">
              <a:lnSpc>
                <a:spcPct val="150000"/>
              </a:lnSpc>
              <a:spcBef>
                <a:spcPts val="360"/>
              </a:spcBef>
              <a:spcAft>
                <a:spcPts val="0"/>
              </a:spcAft>
              <a:buNone/>
            </a:pPr>
            <a:r>
              <a:rPr lang="en-US" sz="2400">
                <a:latin typeface="Calibri"/>
                <a:ea typeface="Calibri"/>
                <a:cs typeface="Calibri"/>
                <a:sym typeface="Calibri"/>
              </a:rPr>
              <a:t>These agents will help sketch a stock trend and will also develop an investment plan for a particular company. The two agents as we call them are based on popular techniques/ stock market strategies which are tremendously used. The two agents are Turtle Agent  which is based on Turtle Trading Strategy and Moving Average Agent which uses Moving average indicator. The output of the deep learning models (specifically GRU as it is giving the most accurate result) will be used as input for our agents, this will let  it predict and plan the investment strategy which the user needs to follow to maximize profit.</a:t>
            </a:r>
            <a:endParaRPr sz="24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30748d8fb8_0_9"/>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MOVING AVERAGE AGENT</a:t>
            </a:r>
            <a:endParaRPr/>
          </a:p>
        </p:txBody>
      </p:sp>
      <p:sp>
        <p:nvSpPr>
          <p:cNvPr id="443" name="Google Shape;443;g130748d8fb8_0_9"/>
          <p:cNvSpPr txBox="1"/>
          <p:nvPr>
            <p:ph idx="1" type="body"/>
          </p:nvPr>
        </p:nvSpPr>
        <p:spPr>
          <a:xfrm>
            <a:off x="581200" y="1996800"/>
            <a:ext cx="11029500" cy="4408200"/>
          </a:xfrm>
          <a:prstGeom prst="rect">
            <a:avLst/>
          </a:prstGeom>
        </p:spPr>
        <p:txBody>
          <a:bodyPr anchorCtr="0" anchor="ctr" bIns="45700" lIns="91425" spcFirstLastPara="1" rIns="91425" wrap="square" tIns="45700">
            <a:normAutofit/>
          </a:bodyPr>
          <a:lstStyle/>
          <a:p>
            <a:pPr indent="-342900" lvl="0" marL="457200" rtl="0" algn="just">
              <a:lnSpc>
                <a:spcPct val="150000"/>
              </a:lnSpc>
              <a:spcBef>
                <a:spcPts val="360"/>
              </a:spcBef>
              <a:spcAft>
                <a:spcPts val="0"/>
              </a:spcAft>
              <a:buSzPts val="1800"/>
              <a:buFont typeface="Calibri"/>
              <a:buChar char="◼"/>
            </a:pPr>
            <a:r>
              <a:rPr lang="en-US">
                <a:solidFill>
                  <a:schemeClr val="dk1"/>
                </a:solidFill>
                <a:latin typeface="Calibri"/>
                <a:ea typeface="Calibri"/>
                <a:cs typeface="Calibri"/>
                <a:sym typeface="Calibri"/>
              </a:rPr>
              <a:t>Moving</a:t>
            </a:r>
            <a:r>
              <a:rPr lang="en-US">
                <a:latin typeface="Calibri"/>
                <a:ea typeface="Calibri"/>
                <a:cs typeface="Calibri"/>
                <a:sym typeface="Calibri"/>
              </a:rPr>
              <a:t> </a:t>
            </a:r>
            <a:r>
              <a:rPr lang="en-US">
                <a:solidFill>
                  <a:schemeClr val="dk1"/>
                </a:solidFill>
                <a:latin typeface="Calibri"/>
                <a:ea typeface="Calibri"/>
                <a:cs typeface="Calibri"/>
                <a:sym typeface="Calibri"/>
              </a:rPr>
              <a:t>average (MA) in the stock market is basically a stock indicator, it is a technical  tool that helps in analysis which smooths out cost data by making a continually refreshed typical cost. A moving normal (MA) is a generally utilized specialized indicator, here we will be using the moving average to determine points when one should buy / sell stocks.</a:t>
            </a:r>
            <a:endParaRPr>
              <a:solidFill>
                <a:schemeClr val="dk1"/>
              </a:solidFill>
              <a:latin typeface="Calibri"/>
              <a:ea typeface="Calibri"/>
              <a:cs typeface="Calibri"/>
              <a:sym typeface="Calibri"/>
            </a:endParaRPr>
          </a:p>
          <a:p>
            <a:pPr indent="-342900" lvl="0" marL="457200" rtl="0" algn="just">
              <a:lnSpc>
                <a:spcPct val="150000"/>
              </a:lnSpc>
              <a:spcBef>
                <a:spcPts val="1000"/>
              </a:spcBef>
              <a:spcAft>
                <a:spcPts val="0"/>
              </a:spcAft>
              <a:buSzPts val="1800"/>
              <a:buFont typeface="Calibri"/>
              <a:buChar char="◼"/>
            </a:pPr>
            <a:r>
              <a:rPr lang="en-US">
                <a:solidFill>
                  <a:schemeClr val="dk1"/>
                </a:solidFill>
                <a:latin typeface="Calibri"/>
                <a:ea typeface="Calibri"/>
                <a:cs typeface="Calibri"/>
                <a:sym typeface="Calibri"/>
              </a:rPr>
              <a:t>Indication to sell or buy a stock/asset is based on the calculated estimation of MA. At the point when resource costs get over their moving midpoints, it might produce an exchange signal for specialized brokers.</a:t>
            </a:r>
            <a:endParaRPr>
              <a:solidFill>
                <a:schemeClr val="dk1"/>
              </a:solidFill>
              <a:latin typeface="Calibri"/>
              <a:ea typeface="Calibri"/>
              <a:cs typeface="Calibri"/>
              <a:sym typeface="Calibri"/>
            </a:endParaRPr>
          </a:p>
          <a:p>
            <a:pPr indent="-342900" lvl="0" marL="457200" rtl="0" algn="just">
              <a:lnSpc>
                <a:spcPct val="150000"/>
              </a:lnSpc>
              <a:spcBef>
                <a:spcPts val="0"/>
              </a:spcBef>
              <a:spcAft>
                <a:spcPts val="0"/>
              </a:spcAft>
              <a:buSzPts val="1800"/>
              <a:buFont typeface="Calibri"/>
              <a:buChar char="◼"/>
            </a:pPr>
            <a:r>
              <a:rPr lang="en-US">
                <a:solidFill>
                  <a:schemeClr val="dk1"/>
                </a:solidFill>
                <a:latin typeface="Calibri"/>
                <a:ea typeface="Calibri"/>
                <a:cs typeface="Calibri"/>
                <a:sym typeface="Calibri"/>
              </a:rPr>
              <a:t>Moving average crossovers are a well known procedure for both entries and exits. MAs can likewise feature areas of possible help or opposition.</a:t>
            </a:r>
            <a:endParaRPr>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SzPts val="1800"/>
              <a:buFont typeface="Calibri"/>
              <a:buChar char="◼"/>
            </a:pPr>
            <a:r>
              <a:rPr lang="en-US">
                <a:solidFill>
                  <a:schemeClr val="dk1"/>
                </a:solidFill>
                <a:latin typeface="Calibri"/>
                <a:ea typeface="Calibri"/>
                <a:cs typeface="Calibri"/>
                <a:sym typeface="Calibri"/>
              </a:rPr>
              <a:t>It's assumed that when the price is above a MA, then the trend is considered to be  up. If the price is below a MA, the trend is known to be down.</a:t>
            </a:r>
            <a:endParaRPr>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30748d8fb8_0_15"/>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MOVING AVERAGE AGENT</a:t>
            </a:r>
            <a:endParaRPr/>
          </a:p>
        </p:txBody>
      </p:sp>
      <p:sp>
        <p:nvSpPr>
          <p:cNvPr id="450" name="Google Shape;450;g130748d8fb8_0_15"/>
          <p:cNvSpPr txBox="1"/>
          <p:nvPr>
            <p:ph idx="1" type="body"/>
          </p:nvPr>
        </p:nvSpPr>
        <p:spPr>
          <a:xfrm>
            <a:off x="470975" y="1819275"/>
            <a:ext cx="11285700" cy="1959600"/>
          </a:xfrm>
          <a:prstGeom prst="rect">
            <a:avLst/>
          </a:prstGeom>
        </p:spPr>
        <p:txBody>
          <a:bodyPr anchorCtr="0" anchor="ctr" bIns="45700" lIns="91425" spcFirstLastPara="1" rIns="91425" wrap="square" tIns="45700">
            <a:normAutofit/>
          </a:bodyPr>
          <a:lstStyle/>
          <a:p>
            <a:pPr indent="-342900" lvl="0" marL="457200" rtl="0" algn="just">
              <a:lnSpc>
                <a:spcPct val="115000"/>
              </a:lnSpc>
              <a:spcBef>
                <a:spcPts val="0"/>
              </a:spcBef>
              <a:spcAft>
                <a:spcPts val="0"/>
              </a:spcAft>
              <a:buSzPts val="1800"/>
              <a:buFont typeface="Calibri"/>
              <a:buChar char="◼"/>
            </a:pPr>
            <a:r>
              <a:rPr lang="en-US">
                <a:solidFill>
                  <a:schemeClr val="dk1"/>
                </a:solidFill>
                <a:latin typeface="Calibri"/>
                <a:ea typeface="Calibri"/>
                <a:cs typeface="Calibri"/>
                <a:sym typeface="Calibri"/>
              </a:rPr>
              <a:t>Whenever the short-term moving average crosses over the long-term moving average, it's supposed to be a purchase signal,  because the way the pattern moves is considered to be moving up. It is known to be a golden cross.</a:t>
            </a:r>
            <a:endParaRPr>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SzPts val="1800"/>
              <a:buFont typeface="Calibri"/>
              <a:buChar char="◼"/>
            </a:pPr>
            <a:r>
              <a:rPr lang="en-US">
                <a:solidFill>
                  <a:schemeClr val="dk1"/>
                </a:solidFill>
                <a:latin typeface="Calibri"/>
                <a:ea typeface="Calibri"/>
                <a:cs typeface="Calibri"/>
                <a:sym typeface="Calibri"/>
              </a:rPr>
              <a:t>In the interim, the time when the short-term moving average crosses underneath the long-term moving average, that depicts a sell signal, as that movement of the pattern means the trend is moving down and that is known as a dead/passing cross.</a:t>
            </a:r>
            <a:endParaRPr/>
          </a:p>
        </p:txBody>
      </p:sp>
      <p:pic>
        <p:nvPicPr>
          <p:cNvPr id="451" name="Google Shape;451;g130748d8fb8_0_15"/>
          <p:cNvPicPr preferRelativeResize="0"/>
          <p:nvPr/>
        </p:nvPicPr>
        <p:blipFill>
          <a:blip r:embed="rId3">
            <a:alphaModFix/>
          </a:blip>
          <a:stretch>
            <a:fillRect/>
          </a:stretch>
        </p:blipFill>
        <p:spPr>
          <a:xfrm>
            <a:off x="2059200" y="3855075"/>
            <a:ext cx="8411500" cy="2811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12fffe9a693_0_145"/>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MOVING AVERAGE AGENT</a:t>
            </a:r>
            <a:endParaRPr/>
          </a:p>
        </p:txBody>
      </p:sp>
      <p:sp>
        <p:nvSpPr>
          <p:cNvPr id="458" name="Google Shape;458;g12fffe9a693_0_145"/>
          <p:cNvSpPr txBox="1"/>
          <p:nvPr>
            <p:ph idx="1" type="body"/>
          </p:nvPr>
        </p:nvSpPr>
        <p:spPr>
          <a:xfrm>
            <a:off x="491750" y="1927150"/>
            <a:ext cx="11204100" cy="4704900"/>
          </a:xfrm>
          <a:prstGeom prst="rect">
            <a:avLst/>
          </a:prstGeom>
        </p:spPr>
        <p:txBody>
          <a:bodyPr anchorCtr="0" anchor="t" bIns="45700" lIns="91425" spcFirstLastPara="1" rIns="91425" wrap="square" tIns="45700">
            <a:normAutofit/>
          </a:bodyPr>
          <a:lstStyle/>
          <a:p>
            <a:pPr indent="0" lvl="0" marL="0" rtl="0" algn="just">
              <a:lnSpc>
                <a:spcPct val="115000"/>
              </a:lnSpc>
              <a:spcBef>
                <a:spcPts val="360"/>
              </a:spcBef>
              <a:spcAft>
                <a:spcPts val="0"/>
              </a:spcAft>
              <a:buNone/>
            </a:pPr>
            <a:r>
              <a:rPr lang="en-US">
                <a:latin typeface="Calibri"/>
                <a:ea typeface="Calibri"/>
                <a:cs typeface="Calibri"/>
                <a:sym typeface="Calibri"/>
              </a:rPr>
              <a:t>This agent will sketch an investment plan which will have a day to day task of whether one should invest in a particular company’s stock or no. (eg. Microsoft)</a:t>
            </a:r>
            <a:endParaRPr>
              <a:latin typeface="Calibri"/>
              <a:ea typeface="Calibri"/>
              <a:cs typeface="Calibri"/>
              <a:sym typeface="Calibri"/>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just">
              <a:lnSpc>
                <a:spcPct val="115000"/>
              </a:lnSpc>
              <a:spcBef>
                <a:spcPts val="360"/>
              </a:spcBef>
              <a:spcAft>
                <a:spcPts val="0"/>
              </a:spcAft>
              <a:buNone/>
            </a:pPr>
            <a:r>
              <a:t/>
            </a:r>
            <a:endParaRPr sz="1900">
              <a:latin typeface="Calibri"/>
              <a:ea typeface="Calibri"/>
              <a:cs typeface="Calibri"/>
              <a:sym typeface="Calibri"/>
            </a:endParaRPr>
          </a:p>
          <a:p>
            <a:pPr indent="0" lvl="0" marL="0" rtl="0" algn="just">
              <a:lnSpc>
                <a:spcPct val="115000"/>
              </a:lnSpc>
              <a:spcBef>
                <a:spcPts val="360"/>
              </a:spcBef>
              <a:spcAft>
                <a:spcPts val="0"/>
              </a:spcAft>
              <a:buNone/>
            </a:pPr>
            <a:r>
              <a:rPr lang="en-US" sz="1900">
                <a:latin typeface="Calibri"/>
                <a:ea typeface="Calibri"/>
                <a:cs typeface="Calibri"/>
                <a:sym typeface="Calibri"/>
              </a:rPr>
              <a:t>The investment plan will be on the basis that if we assume we have Rs 10,000 then on which day should we invest how much money in a particular company’s stock and in the end how much profit/gain will we have. This plan also gives us an estimation of the investment strategy which we must follow to maximize our profit. It gives details like total net balance, total gain, total investment percentage etc. The user can compare the investment strategy for various companies and check out which company will give a maximum profit.</a:t>
            </a:r>
            <a:endParaRPr sz="1150">
              <a:solidFill>
                <a:schemeClr val="dk1"/>
              </a:solidFill>
              <a:latin typeface="Calibri"/>
              <a:ea typeface="Calibri"/>
              <a:cs typeface="Calibri"/>
              <a:sym typeface="Calibri"/>
            </a:endParaRPr>
          </a:p>
        </p:txBody>
      </p:sp>
      <p:pic>
        <p:nvPicPr>
          <p:cNvPr id="459" name="Google Shape;459;g12fffe9a693_0_145"/>
          <p:cNvPicPr preferRelativeResize="0"/>
          <p:nvPr/>
        </p:nvPicPr>
        <p:blipFill rotWithShape="1">
          <a:blip r:embed="rId3">
            <a:alphaModFix/>
          </a:blip>
          <a:srcRect b="66560" l="0" r="0" t="0"/>
          <a:stretch/>
        </p:blipFill>
        <p:spPr>
          <a:xfrm>
            <a:off x="1553725" y="2842600"/>
            <a:ext cx="8913100" cy="1841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12fffe9a693_0_178"/>
          <p:cNvSpPr txBox="1"/>
          <p:nvPr>
            <p:ph type="title"/>
          </p:nvPr>
        </p:nvSpPr>
        <p:spPr>
          <a:xfrm>
            <a:off x="581198" y="5262300"/>
            <a:ext cx="10995000" cy="689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2300">
                <a:solidFill>
                  <a:schemeClr val="lt1"/>
                </a:solidFill>
              </a:rPr>
              <a:t>MOVING AVERAGE AGENT</a:t>
            </a:r>
            <a:endParaRPr sz="2300">
              <a:solidFill>
                <a:schemeClr val="lt1"/>
              </a:solidFill>
            </a:endParaRPr>
          </a:p>
        </p:txBody>
      </p:sp>
      <p:sp>
        <p:nvSpPr>
          <p:cNvPr id="466" name="Google Shape;466;g12fffe9a693_0_178"/>
          <p:cNvSpPr txBox="1"/>
          <p:nvPr>
            <p:ph idx="1" type="body"/>
          </p:nvPr>
        </p:nvSpPr>
        <p:spPr>
          <a:xfrm>
            <a:off x="447825" y="837325"/>
            <a:ext cx="11292900" cy="3968700"/>
          </a:xfrm>
          <a:prstGeom prst="rect">
            <a:avLst/>
          </a:prstGeom>
        </p:spPr>
        <p:txBody>
          <a:bodyPr anchorCtr="0" anchor="t" bIns="45700" lIns="91425" spcFirstLastPara="1" rIns="91425" wrap="square" tIns="45700">
            <a:normAutofit/>
          </a:bodyPr>
          <a:lstStyle/>
          <a:p>
            <a:pPr indent="0" lvl="0" marL="0" rtl="0" algn="just">
              <a:lnSpc>
                <a:spcPct val="115000"/>
              </a:lnSpc>
              <a:spcBef>
                <a:spcPts val="360"/>
              </a:spcBef>
              <a:spcAft>
                <a:spcPts val="0"/>
              </a:spcAft>
              <a:buClr>
                <a:schemeClr val="dk1"/>
              </a:buClr>
              <a:buSzPts val="1100"/>
              <a:buFont typeface="Arial"/>
              <a:buNone/>
            </a:pPr>
            <a:r>
              <a:rPr lang="en-US" sz="1900">
                <a:latin typeface="Calibri"/>
                <a:ea typeface="Calibri"/>
                <a:cs typeface="Calibri"/>
                <a:sym typeface="Calibri"/>
              </a:rPr>
              <a:t>Along with the textual plan, the project also has a graph depicting points (days) when to sell/ buy certain stocks of a particular company , which will make it easier to understand on which day one should buy/sell a unit of stock.</a:t>
            </a:r>
            <a:endParaRPr sz="2100">
              <a:latin typeface="Calibri"/>
              <a:ea typeface="Calibri"/>
              <a:cs typeface="Calibri"/>
              <a:sym typeface="Calibri"/>
            </a:endParaRPr>
          </a:p>
        </p:txBody>
      </p:sp>
      <p:pic>
        <p:nvPicPr>
          <p:cNvPr id="467" name="Google Shape;467;g12fffe9a693_0_178"/>
          <p:cNvPicPr preferRelativeResize="0"/>
          <p:nvPr/>
        </p:nvPicPr>
        <p:blipFill>
          <a:blip r:embed="rId3">
            <a:alphaModFix/>
          </a:blip>
          <a:stretch>
            <a:fillRect/>
          </a:stretch>
        </p:blipFill>
        <p:spPr>
          <a:xfrm>
            <a:off x="1508050" y="1784750"/>
            <a:ext cx="8531675" cy="3092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130748d8fb8_0_28"/>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TURTLE AGENT</a:t>
            </a:r>
            <a:endParaRPr/>
          </a:p>
        </p:txBody>
      </p:sp>
      <p:sp>
        <p:nvSpPr>
          <p:cNvPr id="474" name="Google Shape;474;g130748d8fb8_0_28"/>
          <p:cNvSpPr txBox="1"/>
          <p:nvPr>
            <p:ph idx="1" type="body"/>
          </p:nvPr>
        </p:nvSpPr>
        <p:spPr>
          <a:xfrm>
            <a:off x="581200" y="1947175"/>
            <a:ext cx="11029500" cy="4751700"/>
          </a:xfrm>
          <a:prstGeom prst="rect">
            <a:avLst/>
          </a:prstGeom>
        </p:spPr>
        <p:txBody>
          <a:bodyPr anchorCtr="0" anchor="ctr" bIns="45700" lIns="91425" spcFirstLastPara="1" rIns="91425" wrap="square" tIns="45700">
            <a:normAutofit fontScale="92500" lnSpcReduction="20000"/>
          </a:bodyPr>
          <a:lstStyle/>
          <a:p>
            <a:pPr indent="-369570" lvl="0" marL="457200" rtl="0" algn="just">
              <a:lnSpc>
                <a:spcPct val="115000"/>
              </a:lnSpc>
              <a:spcBef>
                <a:spcPts val="360"/>
              </a:spcBef>
              <a:spcAft>
                <a:spcPts val="0"/>
              </a:spcAft>
              <a:buSzPct val="100000"/>
              <a:buFont typeface="Calibri"/>
              <a:buChar char="◼"/>
            </a:pPr>
            <a:r>
              <a:rPr lang="en-US" sz="2400">
                <a:solidFill>
                  <a:schemeClr val="dk1"/>
                </a:solidFill>
                <a:latin typeface="Calibri"/>
                <a:ea typeface="Calibri"/>
                <a:cs typeface="Calibri"/>
                <a:sym typeface="Calibri"/>
              </a:rPr>
              <a:t>The turtle trading strategy/ methodology is a well-known pattern following the procedure that brokers use to profit from the supported force in the exchanging market. Utilized in a large group of monetary business sectors, dealers utilizing this methodology search for breakouts, to potential gain and disadvantage.</a:t>
            </a:r>
            <a:endParaRPr sz="2400">
              <a:solidFill>
                <a:schemeClr val="dk1"/>
              </a:solidFill>
              <a:latin typeface="Calibri"/>
              <a:ea typeface="Calibri"/>
              <a:cs typeface="Calibri"/>
              <a:sym typeface="Calibri"/>
            </a:endParaRPr>
          </a:p>
          <a:p>
            <a:pPr indent="-369570" lvl="0" marL="457200" rtl="0" algn="just">
              <a:lnSpc>
                <a:spcPct val="115000"/>
              </a:lnSpc>
              <a:spcBef>
                <a:spcPts val="1000"/>
              </a:spcBef>
              <a:spcAft>
                <a:spcPts val="0"/>
              </a:spcAft>
              <a:buSzPct val="100000"/>
              <a:buFont typeface="Calibri"/>
              <a:buChar char="◼"/>
            </a:pPr>
            <a:r>
              <a:rPr lang="en-US" sz="2400">
                <a:solidFill>
                  <a:schemeClr val="dk1"/>
                </a:solidFill>
                <a:latin typeface="Calibri"/>
                <a:ea typeface="Calibri"/>
                <a:cs typeface="Calibri"/>
                <a:sym typeface="Calibri"/>
              </a:rPr>
              <a:t>The thought is just the "pattern is your companion", so you ought to purchase potential gain of exchanging reaches and undercut drawback breakouts.</a:t>
            </a:r>
            <a:endParaRPr sz="2400">
              <a:solidFill>
                <a:schemeClr val="dk1"/>
              </a:solidFill>
              <a:latin typeface="Calibri"/>
              <a:ea typeface="Calibri"/>
              <a:cs typeface="Calibri"/>
              <a:sym typeface="Calibri"/>
            </a:endParaRPr>
          </a:p>
          <a:p>
            <a:pPr indent="-369570" lvl="0" marL="457200" rtl="0" algn="just">
              <a:lnSpc>
                <a:spcPct val="115000"/>
              </a:lnSpc>
              <a:spcBef>
                <a:spcPts val="1000"/>
              </a:spcBef>
              <a:spcAft>
                <a:spcPts val="0"/>
              </a:spcAft>
              <a:buSzPct val="100000"/>
              <a:buFont typeface="Calibri"/>
              <a:buChar char="◼"/>
            </a:pPr>
            <a:r>
              <a:rPr lang="en-US" sz="2400">
                <a:solidFill>
                  <a:schemeClr val="dk1"/>
                </a:solidFill>
                <a:latin typeface="Calibri"/>
                <a:ea typeface="Calibri"/>
                <a:cs typeface="Calibri"/>
                <a:sym typeface="Calibri"/>
              </a:rPr>
              <a:t>The strategy is based on these rules -</a:t>
            </a:r>
            <a:endParaRPr sz="2400">
              <a:solidFill>
                <a:schemeClr val="dk1"/>
              </a:solidFill>
              <a:latin typeface="Calibri"/>
              <a:ea typeface="Calibri"/>
              <a:cs typeface="Calibri"/>
              <a:sym typeface="Calibri"/>
            </a:endParaRPr>
          </a:p>
          <a:p>
            <a:pPr indent="-369569" lvl="0" marL="914400" rtl="0" algn="just">
              <a:lnSpc>
                <a:spcPct val="115000"/>
              </a:lnSpc>
              <a:spcBef>
                <a:spcPts val="0"/>
              </a:spcBef>
              <a:spcAft>
                <a:spcPts val="0"/>
              </a:spcAft>
              <a:buClr>
                <a:srgbClr val="1E1A1A"/>
              </a:buClr>
              <a:buSzPct val="100000"/>
              <a:buFont typeface="Calibri"/>
              <a:buChar char="-"/>
            </a:pPr>
            <a:r>
              <a:rPr lang="en-US" sz="2400">
                <a:solidFill>
                  <a:srgbClr val="1E1A1A"/>
                </a:solidFill>
                <a:highlight>
                  <a:schemeClr val="lt1"/>
                </a:highlight>
                <a:latin typeface="Calibri"/>
                <a:ea typeface="Calibri"/>
                <a:cs typeface="Calibri"/>
                <a:sym typeface="Calibri"/>
              </a:rPr>
              <a:t>The exchanging markets rule                                   </a:t>
            </a:r>
            <a:endParaRPr sz="2400">
              <a:solidFill>
                <a:srgbClr val="1E1A1A"/>
              </a:solidFill>
              <a:highlight>
                <a:schemeClr val="lt1"/>
              </a:highlight>
              <a:latin typeface="Calibri"/>
              <a:ea typeface="Calibri"/>
              <a:cs typeface="Calibri"/>
              <a:sym typeface="Calibri"/>
            </a:endParaRPr>
          </a:p>
          <a:p>
            <a:pPr indent="-369569" lvl="0" marL="914400" rtl="0" algn="just">
              <a:lnSpc>
                <a:spcPct val="115000"/>
              </a:lnSpc>
              <a:spcBef>
                <a:spcPts val="0"/>
              </a:spcBef>
              <a:spcAft>
                <a:spcPts val="0"/>
              </a:spcAft>
              <a:buClr>
                <a:srgbClr val="1E1A1A"/>
              </a:buClr>
              <a:buSzPct val="100000"/>
              <a:buFont typeface="Calibri"/>
              <a:buChar char="-"/>
            </a:pPr>
            <a:r>
              <a:rPr lang="en-US" sz="2400">
                <a:solidFill>
                  <a:srgbClr val="1E1A1A"/>
                </a:solidFill>
                <a:highlight>
                  <a:schemeClr val="lt1"/>
                </a:highlight>
                <a:latin typeface="Calibri"/>
                <a:ea typeface="Calibri"/>
                <a:cs typeface="Calibri"/>
                <a:sym typeface="Calibri"/>
              </a:rPr>
              <a:t>The position-measuring rule                                    </a:t>
            </a:r>
            <a:endParaRPr sz="2400">
              <a:solidFill>
                <a:srgbClr val="1E1A1A"/>
              </a:solidFill>
              <a:highlight>
                <a:schemeClr val="lt1"/>
              </a:highlight>
              <a:latin typeface="Calibri"/>
              <a:ea typeface="Calibri"/>
              <a:cs typeface="Calibri"/>
              <a:sym typeface="Calibri"/>
            </a:endParaRPr>
          </a:p>
          <a:p>
            <a:pPr indent="-369569" lvl="0" marL="914400" rtl="0" algn="just">
              <a:lnSpc>
                <a:spcPct val="115000"/>
              </a:lnSpc>
              <a:spcBef>
                <a:spcPts val="0"/>
              </a:spcBef>
              <a:spcAft>
                <a:spcPts val="0"/>
              </a:spcAft>
              <a:buClr>
                <a:srgbClr val="1E1A1A"/>
              </a:buClr>
              <a:buSzPct val="100000"/>
              <a:buFont typeface="Calibri"/>
              <a:buChar char="-"/>
            </a:pPr>
            <a:r>
              <a:rPr lang="en-US" sz="2400">
                <a:solidFill>
                  <a:srgbClr val="1E1A1A"/>
                </a:solidFill>
                <a:highlight>
                  <a:schemeClr val="lt1"/>
                </a:highlight>
                <a:latin typeface="Calibri"/>
                <a:ea typeface="Calibri"/>
                <a:cs typeface="Calibri"/>
                <a:sym typeface="Calibri"/>
              </a:rPr>
              <a:t>The passages rule(Entries)                                    </a:t>
            </a:r>
            <a:endParaRPr sz="2400">
              <a:solidFill>
                <a:srgbClr val="1E1A1A"/>
              </a:solidFill>
              <a:highlight>
                <a:schemeClr val="lt1"/>
              </a:highlight>
              <a:latin typeface="Calibri"/>
              <a:ea typeface="Calibri"/>
              <a:cs typeface="Calibri"/>
              <a:sym typeface="Calibri"/>
            </a:endParaRPr>
          </a:p>
          <a:p>
            <a:pPr indent="-369569" lvl="0" marL="914400" rtl="0" algn="just">
              <a:lnSpc>
                <a:spcPct val="115000"/>
              </a:lnSpc>
              <a:spcBef>
                <a:spcPts val="0"/>
              </a:spcBef>
              <a:spcAft>
                <a:spcPts val="0"/>
              </a:spcAft>
              <a:buClr>
                <a:srgbClr val="1E1A1A"/>
              </a:buClr>
              <a:buSzPct val="100000"/>
              <a:buFont typeface="Calibri"/>
              <a:buChar char="-"/>
            </a:pPr>
            <a:r>
              <a:rPr lang="en-US" sz="2400">
                <a:solidFill>
                  <a:srgbClr val="1E1A1A"/>
                </a:solidFill>
                <a:highlight>
                  <a:schemeClr val="lt1"/>
                </a:highlight>
                <a:latin typeface="Calibri"/>
                <a:ea typeface="Calibri"/>
                <a:cs typeface="Calibri"/>
                <a:sym typeface="Calibri"/>
              </a:rPr>
              <a:t>The stop-misfortune rule                                    </a:t>
            </a:r>
            <a:endParaRPr sz="2400">
              <a:solidFill>
                <a:srgbClr val="1E1A1A"/>
              </a:solidFill>
              <a:highlight>
                <a:schemeClr val="lt1"/>
              </a:highlight>
              <a:latin typeface="Calibri"/>
              <a:ea typeface="Calibri"/>
              <a:cs typeface="Calibri"/>
              <a:sym typeface="Calibri"/>
            </a:endParaRPr>
          </a:p>
          <a:p>
            <a:pPr indent="-369569" lvl="0" marL="914400" rtl="0" algn="just">
              <a:lnSpc>
                <a:spcPct val="115000"/>
              </a:lnSpc>
              <a:spcBef>
                <a:spcPts val="0"/>
              </a:spcBef>
              <a:spcAft>
                <a:spcPts val="0"/>
              </a:spcAft>
              <a:buClr>
                <a:srgbClr val="1E1A1A"/>
              </a:buClr>
              <a:buSzPct val="100000"/>
              <a:buFont typeface="Calibri"/>
              <a:buChar char="-"/>
            </a:pPr>
            <a:r>
              <a:rPr lang="en-US" sz="2400">
                <a:solidFill>
                  <a:srgbClr val="1E1A1A"/>
                </a:solidFill>
                <a:highlight>
                  <a:schemeClr val="lt1"/>
                </a:highlight>
                <a:latin typeface="Calibri"/>
                <a:ea typeface="Calibri"/>
                <a:cs typeface="Calibri"/>
                <a:sym typeface="Calibri"/>
              </a:rPr>
              <a:t>The ways out rule                                                 </a:t>
            </a:r>
            <a:endParaRPr sz="2400">
              <a:solidFill>
                <a:srgbClr val="1E1A1A"/>
              </a:solidFill>
              <a:highlight>
                <a:schemeClr val="lt1"/>
              </a:highlight>
              <a:latin typeface="Calibri"/>
              <a:ea typeface="Calibri"/>
              <a:cs typeface="Calibri"/>
              <a:sym typeface="Calibri"/>
            </a:endParaRPr>
          </a:p>
          <a:p>
            <a:pPr indent="-369569" lvl="0" marL="914400" rtl="0" algn="just">
              <a:lnSpc>
                <a:spcPct val="115000"/>
              </a:lnSpc>
              <a:spcBef>
                <a:spcPts val="0"/>
              </a:spcBef>
              <a:spcAft>
                <a:spcPts val="0"/>
              </a:spcAft>
              <a:buClr>
                <a:srgbClr val="1E1A1A"/>
              </a:buClr>
              <a:buSzPct val="100000"/>
              <a:buFont typeface="Calibri"/>
              <a:buChar char="-"/>
            </a:pPr>
            <a:r>
              <a:rPr lang="en-US" sz="2400">
                <a:solidFill>
                  <a:srgbClr val="1E1A1A"/>
                </a:solidFill>
                <a:highlight>
                  <a:schemeClr val="lt1"/>
                </a:highlight>
                <a:latin typeface="Calibri"/>
                <a:ea typeface="Calibri"/>
                <a:cs typeface="Calibri"/>
                <a:sym typeface="Calibri"/>
              </a:rPr>
              <a:t>The strategies rule</a:t>
            </a:r>
            <a:endParaRPr sz="17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130748d8fb8_0_34"/>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TURTLE AGENT</a:t>
            </a:r>
            <a:endParaRPr/>
          </a:p>
        </p:txBody>
      </p:sp>
      <p:sp>
        <p:nvSpPr>
          <p:cNvPr id="481" name="Google Shape;481;g130748d8fb8_0_34"/>
          <p:cNvSpPr txBox="1"/>
          <p:nvPr>
            <p:ph idx="1" type="body"/>
          </p:nvPr>
        </p:nvSpPr>
        <p:spPr>
          <a:xfrm>
            <a:off x="581200" y="2033475"/>
            <a:ext cx="11029500" cy="2205000"/>
          </a:xfrm>
          <a:prstGeom prst="rect">
            <a:avLst/>
          </a:prstGeom>
        </p:spPr>
        <p:txBody>
          <a:bodyPr anchorCtr="0" anchor="t" bIns="45700" lIns="91425" spcFirstLastPara="1" rIns="91425" wrap="square" tIns="45700">
            <a:noAutofit/>
          </a:bodyPr>
          <a:lstStyle/>
          <a:p>
            <a:pPr indent="-355600" lvl="0" marL="457200" rtl="0" algn="just">
              <a:lnSpc>
                <a:spcPct val="115000"/>
              </a:lnSpc>
              <a:spcBef>
                <a:spcPts val="360"/>
              </a:spcBef>
              <a:spcAft>
                <a:spcPts val="0"/>
              </a:spcAft>
              <a:buSzPts val="2000"/>
              <a:buFont typeface="Calibri"/>
              <a:buChar char="◼"/>
            </a:pPr>
            <a:r>
              <a:rPr lang="en-US" sz="2000">
                <a:solidFill>
                  <a:schemeClr val="dk1"/>
                </a:solidFill>
                <a:latin typeface="Calibri"/>
                <a:ea typeface="Calibri"/>
                <a:cs typeface="Calibri"/>
                <a:sym typeface="Calibri"/>
              </a:rPr>
              <a:t>It uses the typical genuine reach to work out unpredictability, and utilizes it to change your position size. It Takes bigger situations in less unstable business sectors and reduces your openness to the most unpredictable business sectors.</a:t>
            </a:r>
            <a:endParaRPr sz="2000">
              <a:solidFill>
                <a:schemeClr val="dk1"/>
              </a:solidFill>
              <a:latin typeface="Calibri"/>
              <a:ea typeface="Calibri"/>
              <a:cs typeface="Calibri"/>
              <a:sym typeface="Calibri"/>
            </a:endParaRPr>
          </a:p>
          <a:p>
            <a:pPr indent="-355600" lvl="0" marL="457200" rtl="0" algn="just">
              <a:lnSpc>
                <a:spcPct val="115000"/>
              </a:lnSpc>
              <a:spcBef>
                <a:spcPts val="0"/>
              </a:spcBef>
              <a:spcAft>
                <a:spcPts val="0"/>
              </a:spcAft>
              <a:buSzPts val="2000"/>
              <a:buFont typeface="Calibri"/>
              <a:buChar char="◼"/>
            </a:pPr>
            <a:r>
              <a:rPr lang="en-US" sz="2000">
                <a:solidFill>
                  <a:schemeClr val="dk1"/>
                </a:solidFill>
                <a:latin typeface="Calibri"/>
                <a:ea typeface="Calibri"/>
                <a:cs typeface="Calibri"/>
                <a:sym typeface="Calibri"/>
              </a:rPr>
              <a:t>It uses </a:t>
            </a:r>
            <a:r>
              <a:rPr lang="en-US" sz="2000">
                <a:solidFill>
                  <a:schemeClr val="dk1"/>
                </a:solidFill>
                <a:highlight>
                  <a:schemeClr val="lt1"/>
                </a:highlight>
                <a:uFill>
                  <a:noFill/>
                </a:uFill>
                <a:latin typeface="Calibri"/>
                <a:ea typeface="Calibri"/>
                <a:cs typeface="Calibri"/>
                <a:sym typeface="Calibri"/>
                <a:hlinkClick r:id="rId3">
                  <a:extLst>
                    <a:ext uri="{A12FA001-AC4F-418D-AE19-62706E023703}">
                      <ahyp:hlinkClr val="tx"/>
                    </a:ext>
                  </a:extLst>
                </a:hlinkClick>
              </a:rPr>
              <a:t>average true range</a:t>
            </a:r>
            <a:r>
              <a:rPr lang="en-US" sz="2000">
                <a:solidFill>
                  <a:schemeClr val="dk1"/>
                </a:solidFill>
                <a:highlight>
                  <a:schemeClr val="lt1"/>
                </a:highlight>
                <a:latin typeface="Calibri"/>
                <a:ea typeface="Calibri"/>
                <a:cs typeface="Calibri"/>
                <a:sym typeface="Calibri"/>
              </a:rPr>
              <a:t> to calculate volatility and use this to vary your position size. Take larger positions in less volatile markets and lessen your exposure to the most volatile markets</a:t>
            </a:r>
            <a:r>
              <a:rPr lang="en-US" sz="2000">
                <a:solidFill>
                  <a:srgbClr val="111111"/>
                </a:solidFill>
                <a:highlight>
                  <a:schemeClr val="lt1"/>
                </a:highlight>
                <a:latin typeface="Calibri"/>
                <a:ea typeface="Calibri"/>
                <a:cs typeface="Calibri"/>
                <a:sym typeface="Calibri"/>
              </a:rPr>
              <a:t>.</a:t>
            </a:r>
            <a:endParaRPr sz="2000">
              <a:latin typeface="Calibri"/>
              <a:ea typeface="Calibri"/>
              <a:cs typeface="Calibri"/>
              <a:sym typeface="Calibri"/>
            </a:endParaRPr>
          </a:p>
        </p:txBody>
      </p:sp>
      <p:pic>
        <p:nvPicPr>
          <p:cNvPr id="482" name="Google Shape;482;g130748d8fb8_0_34"/>
          <p:cNvPicPr preferRelativeResize="0"/>
          <p:nvPr/>
        </p:nvPicPr>
        <p:blipFill>
          <a:blip r:embed="rId4">
            <a:alphaModFix/>
          </a:blip>
          <a:stretch>
            <a:fillRect/>
          </a:stretch>
        </p:blipFill>
        <p:spPr>
          <a:xfrm>
            <a:off x="2417351" y="4027825"/>
            <a:ext cx="7178375" cy="2389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2fffe9a693_0_159"/>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TURTLE AGENT</a:t>
            </a:r>
            <a:endParaRPr/>
          </a:p>
        </p:txBody>
      </p:sp>
      <p:sp>
        <p:nvSpPr>
          <p:cNvPr id="489" name="Google Shape;489;g12fffe9a693_0_159"/>
          <p:cNvSpPr txBox="1"/>
          <p:nvPr>
            <p:ph idx="1" type="body"/>
          </p:nvPr>
        </p:nvSpPr>
        <p:spPr>
          <a:xfrm>
            <a:off x="491750" y="2006900"/>
            <a:ext cx="11204100" cy="4625100"/>
          </a:xfrm>
          <a:prstGeom prst="rect">
            <a:avLst/>
          </a:prstGeom>
        </p:spPr>
        <p:txBody>
          <a:bodyPr anchorCtr="0" anchor="t" bIns="45700" lIns="91425" spcFirstLastPara="1" rIns="91425" wrap="square" tIns="45700">
            <a:normAutofit/>
          </a:bodyPr>
          <a:lstStyle/>
          <a:p>
            <a:pPr indent="0" lvl="0" marL="0" rtl="0" algn="just">
              <a:lnSpc>
                <a:spcPct val="115000"/>
              </a:lnSpc>
              <a:spcBef>
                <a:spcPts val="360"/>
              </a:spcBef>
              <a:spcAft>
                <a:spcPts val="0"/>
              </a:spcAft>
              <a:buNone/>
            </a:pPr>
            <a:r>
              <a:rPr lang="en-US" sz="2200">
                <a:latin typeface="Calibri"/>
                <a:ea typeface="Calibri"/>
                <a:cs typeface="Calibri"/>
                <a:sym typeface="Calibri"/>
              </a:rPr>
              <a:t>Similarly, the Turtle agent also gives us an investment plan. This agent uses the turtle strategy to draft the investment plan. It will give us an idea in advance about how one should plan the investment. </a:t>
            </a:r>
            <a:endParaRPr sz="2200">
              <a:latin typeface="Calibri"/>
              <a:ea typeface="Calibri"/>
              <a:cs typeface="Calibri"/>
              <a:sym typeface="Calibri"/>
            </a:endParaRPr>
          </a:p>
          <a:p>
            <a:pPr indent="0" lvl="0" marL="0" rtl="0" algn="just">
              <a:spcBef>
                <a:spcPts val="360"/>
              </a:spcBef>
              <a:spcAft>
                <a:spcPts val="0"/>
              </a:spcAft>
              <a:buNone/>
            </a:pPr>
            <a:r>
              <a:t/>
            </a:r>
            <a:endParaRPr sz="2000"/>
          </a:p>
          <a:p>
            <a:pPr indent="0" lvl="0" marL="0" rtl="0" algn="ctr">
              <a:lnSpc>
                <a:spcPct val="115000"/>
              </a:lnSpc>
              <a:spcBef>
                <a:spcPts val="0"/>
              </a:spcBef>
              <a:spcAft>
                <a:spcPts val="0"/>
              </a:spcAft>
              <a:buNone/>
            </a:pPr>
            <a:r>
              <a:t/>
            </a:r>
            <a:endParaRPr sz="1250">
              <a:solidFill>
                <a:schemeClr val="dk1"/>
              </a:solidFill>
              <a:latin typeface="Consolas"/>
              <a:ea typeface="Consolas"/>
              <a:cs typeface="Consolas"/>
              <a:sym typeface="Consolas"/>
            </a:endParaRPr>
          </a:p>
          <a:p>
            <a:pPr indent="0" lvl="0" marL="0" rtl="0" algn="just">
              <a:spcBef>
                <a:spcPts val="360"/>
              </a:spcBef>
              <a:spcAft>
                <a:spcPts val="0"/>
              </a:spcAft>
              <a:buNone/>
            </a:pPr>
            <a:r>
              <a:t/>
            </a:r>
            <a:endParaRPr sz="1250">
              <a:solidFill>
                <a:schemeClr val="dk1"/>
              </a:solidFill>
              <a:latin typeface="Consolas"/>
              <a:ea typeface="Consolas"/>
              <a:cs typeface="Consolas"/>
              <a:sym typeface="Consolas"/>
            </a:endParaRPr>
          </a:p>
        </p:txBody>
      </p:sp>
      <p:pic>
        <p:nvPicPr>
          <p:cNvPr id="490" name="Google Shape;490;g12fffe9a693_0_159"/>
          <p:cNvPicPr preferRelativeResize="0"/>
          <p:nvPr/>
        </p:nvPicPr>
        <p:blipFill rotWithShape="1">
          <a:blip r:embed="rId3">
            <a:alphaModFix/>
          </a:blip>
          <a:srcRect b="44345" l="0" r="0" t="0"/>
          <a:stretch/>
        </p:blipFill>
        <p:spPr>
          <a:xfrm>
            <a:off x="1385938" y="3222775"/>
            <a:ext cx="9420125" cy="3250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INTRODUCTION</a:t>
            </a:r>
            <a:endParaRPr/>
          </a:p>
        </p:txBody>
      </p:sp>
      <p:sp>
        <p:nvSpPr>
          <p:cNvPr id="122" name="Google Shape;122;p2"/>
          <p:cNvSpPr txBox="1"/>
          <p:nvPr>
            <p:ph idx="1" type="body"/>
          </p:nvPr>
        </p:nvSpPr>
        <p:spPr>
          <a:xfrm>
            <a:off x="486925" y="1973100"/>
            <a:ext cx="11268300" cy="4746900"/>
          </a:xfrm>
          <a:prstGeom prst="rect">
            <a:avLst/>
          </a:prstGeom>
          <a:noFill/>
          <a:ln>
            <a:noFill/>
          </a:ln>
        </p:spPr>
        <p:txBody>
          <a:bodyPr anchorCtr="0" anchor="t" bIns="45700" lIns="91425" spcFirstLastPara="1" rIns="91425" wrap="square" tIns="45700">
            <a:normAutofit lnSpcReduction="10000"/>
          </a:bodyPr>
          <a:lstStyle/>
          <a:p>
            <a:pPr indent="-355600" lvl="0" marL="457200" rtl="0" algn="just">
              <a:lnSpc>
                <a:spcPct val="115000"/>
              </a:lnSpc>
              <a:spcBef>
                <a:spcPts val="0"/>
              </a:spcBef>
              <a:spcAft>
                <a:spcPts val="0"/>
              </a:spcAft>
              <a:buSzPts val="2000"/>
              <a:buFont typeface="Calibri"/>
              <a:buChar char="◼"/>
            </a:pPr>
            <a:r>
              <a:rPr lang="en-US" sz="2000">
                <a:solidFill>
                  <a:schemeClr val="dk1"/>
                </a:solidFill>
                <a:latin typeface="Calibri"/>
                <a:ea typeface="Calibri"/>
                <a:cs typeface="Calibri"/>
                <a:sym typeface="Calibri"/>
              </a:rPr>
              <a:t>We  have come up with a solution for ordinary traders who understand market movements and predict positive results for sure. In this case we will develop a systematic approach using existing solutions where people having minimum knowledge in this field can do investments by seeing the graphs and visualizations .</a:t>
            </a:r>
            <a:endParaRPr sz="2000">
              <a:latin typeface="Calibri"/>
              <a:ea typeface="Calibri"/>
              <a:cs typeface="Calibri"/>
              <a:sym typeface="Calibri"/>
            </a:endParaRPr>
          </a:p>
          <a:p>
            <a:pPr indent="-355600" lvl="0" marL="457200" rtl="0" algn="just">
              <a:lnSpc>
                <a:spcPct val="115000"/>
              </a:lnSpc>
              <a:spcBef>
                <a:spcPts val="0"/>
              </a:spcBef>
              <a:spcAft>
                <a:spcPts val="0"/>
              </a:spcAft>
              <a:buSzPts val="2000"/>
              <a:buFont typeface="Calibri"/>
              <a:buChar char="◼"/>
            </a:pPr>
            <a:r>
              <a:rPr lang="en-US" sz="2000">
                <a:solidFill>
                  <a:schemeClr val="dk1"/>
                </a:solidFill>
                <a:latin typeface="Calibri"/>
                <a:ea typeface="Calibri"/>
                <a:cs typeface="Calibri"/>
                <a:sym typeface="Calibri"/>
              </a:rPr>
              <a:t>This project will use deep learning models to predict the future outcomes of the stock market, by analysing and finding the pattern in the data set provided. The model will be composed of four functions which will be evaluating several different tasks and will have separate complexity according to their use cases. </a:t>
            </a:r>
            <a:endParaRPr sz="2000">
              <a:solidFill>
                <a:schemeClr val="dk1"/>
              </a:solidFill>
              <a:latin typeface="Calibri"/>
              <a:ea typeface="Calibri"/>
              <a:cs typeface="Calibri"/>
              <a:sym typeface="Calibri"/>
            </a:endParaRPr>
          </a:p>
          <a:p>
            <a:pPr indent="-355600" lvl="0" marL="457200" rtl="0" algn="just">
              <a:lnSpc>
                <a:spcPct val="115000"/>
              </a:lnSpc>
              <a:spcBef>
                <a:spcPts val="0"/>
              </a:spcBef>
              <a:spcAft>
                <a:spcPts val="0"/>
              </a:spcAft>
              <a:buSzPts val="2000"/>
              <a:buFont typeface="Calibri"/>
              <a:buChar char="◼"/>
            </a:pPr>
            <a:r>
              <a:rPr lang="en-US" sz="2000">
                <a:solidFill>
                  <a:schemeClr val="dk1"/>
                </a:solidFill>
                <a:latin typeface="Calibri"/>
                <a:ea typeface="Calibri"/>
                <a:cs typeface="Calibri"/>
                <a:sym typeface="Calibri"/>
              </a:rPr>
              <a:t>Algorithms such as LSTM, Basic RNN (Vanilla RNN), and GRU along with their bi-directional algorithms will be the ones that would be used for prediction of stocks in the market.</a:t>
            </a:r>
            <a:endParaRPr sz="2000">
              <a:solidFill>
                <a:schemeClr val="dk1"/>
              </a:solidFill>
              <a:latin typeface="Calibri"/>
              <a:ea typeface="Calibri"/>
              <a:cs typeface="Calibri"/>
              <a:sym typeface="Calibri"/>
            </a:endParaRPr>
          </a:p>
          <a:p>
            <a:pPr indent="-355600" lvl="0" marL="457200" rtl="0" algn="just">
              <a:lnSpc>
                <a:spcPct val="115000"/>
              </a:lnSpc>
              <a:spcBef>
                <a:spcPts val="0"/>
              </a:spcBef>
              <a:spcAft>
                <a:spcPts val="0"/>
              </a:spcAft>
              <a:buSzPts val="2000"/>
              <a:buFont typeface="Calibri"/>
              <a:buChar char="◼"/>
            </a:pPr>
            <a:r>
              <a:rPr lang="en-US" sz="2000">
                <a:solidFill>
                  <a:schemeClr val="dk1"/>
                </a:solidFill>
                <a:latin typeface="Calibri"/>
                <a:ea typeface="Calibri"/>
                <a:cs typeface="Calibri"/>
                <a:sym typeface="Calibri"/>
              </a:rPr>
              <a:t>Along with various deep learning models, a few more agents which are stock market trading strategies will also be used to help investors to predict stock trend and help to develop stock market investment strategies. Monte Carlo and Joint Plot Visualisation are used to depict the performances of various stocks and to help people understand which stock to invest in by studying graphs and visualizations.</a:t>
            </a:r>
            <a:endParaRPr sz="23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2fffe9a693_0_17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TURTLE AGENT</a:t>
            </a:r>
            <a:endParaRPr/>
          </a:p>
        </p:txBody>
      </p:sp>
      <p:sp>
        <p:nvSpPr>
          <p:cNvPr id="497" name="Google Shape;497;g12fffe9a693_0_170"/>
          <p:cNvSpPr txBox="1"/>
          <p:nvPr>
            <p:ph idx="1" type="body"/>
          </p:nvPr>
        </p:nvSpPr>
        <p:spPr>
          <a:xfrm>
            <a:off x="581192" y="2180496"/>
            <a:ext cx="11029500" cy="3678300"/>
          </a:xfrm>
          <a:prstGeom prst="rect">
            <a:avLst/>
          </a:prstGeom>
        </p:spPr>
        <p:txBody>
          <a:bodyPr anchorCtr="0" anchor="t" bIns="45700" lIns="91425" spcFirstLastPara="1" rIns="91425" wrap="square" tIns="45700">
            <a:normAutofit/>
          </a:bodyPr>
          <a:lstStyle/>
          <a:p>
            <a:pPr indent="0" lvl="0" marL="0" rtl="0" algn="just">
              <a:lnSpc>
                <a:spcPct val="115000"/>
              </a:lnSpc>
              <a:spcBef>
                <a:spcPts val="360"/>
              </a:spcBef>
              <a:spcAft>
                <a:spcPts val="0"/>
              </a:spcAft>
              <a:buNone/>
            </a:pPr>
            <a:r>
              <a:rPr lang="en-US" sz="2100">
                <a:latin typeface="Calibri"/>
                <a:ea typeface="Calibri"/>
                <a:cs typeface="Calibri"/>
                <a:sym typeface="Calibri"/>
              </a:rPr>
              <a:t>This agent uses the turtle strategy to draft the investment plan. It will give us an idea in advance about how one should plan the investment. This graph depicts (days) when to sell/ buy certain stocks of a particular company, it will make it easier to understand on which day one should buy/sell a unit of stock.</a:t>
            </a:r>
            <a:endParaRPr sz="2100">
              <a:latin typeface="Calibri"/>
              <a:ea typeface="Calibri"/>
              <a:cs typeface="Calibri"/>
              <a:sym typeface="Calibri"/>
            </a:endParaRPr>
          </a:p>
          <a:p>
            <a:pPr indent="0" lvl="0" marL="0" rtl="0" algn="l">
              <a:spcBef>
                <a:spcPts val="360"/>
              </a:spcBef>
              <a:spcAft>
                <a:spcPts val="0"/>
              </a:spcAft>
              <a:buNone/>
            </a:pPr>
            <a:r>
              <a:t/>
            </a:r>
            <a:endParaRPr/>
          </a:p>
        </p:txBody>
      </p:sp>
      <p:pic>
        <p:nvPicPr>
          <p:cNvPr id="498" name="Google Shape;498;g12fffe9a693_0_170"/>
          <p:cNvPicPr preferRelativeResize="0"/>
          <p:nvPr/>
        </p:nvPicPr>
        <p:blipFill>
          <a:blip r:embed="rId3">
            <a:alphaModFix/>
          </a:blip>
          <a:stretch>
            <a:fillRect/>
          </a:stretch>
        </p:blipFill>
        <p:spPr>
          <a:xfrm>
            <a:off x="2321650" y="3691050"/>
            <a:ext cx="7356850" cy="2667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2f9a6794aa_0_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COMPARATIVE ANALYSIS </a:t>
            </a:r>
            <a:endParaRPr/>
          </a:p>
        </p:txBody>
      </p:sp>
      <p:sp>
        <p:nvSpPr>
          <p:cNvPr id="505" name="Google Shape;505;g12f9a6794aa_0_0"/>
          <p:cNvSpPr txBox="1"/>
          <p:nvPr>
            <p:ph idx="1" type="body"/>
          </p:nvPr>
        </p:nvSpPr>
        <p:spPr>
          <a:xfrm>
            <a:off x="581200" y="1993600"/>
            <a:ext cx="11029500" cy="4412400"/>
          </a:xfrm>
          <a:prstGeom prst="rect">
            <a:avLst/>
          </a:prstGeom>
        </p:spPr>
        <p:txBody>
          <a:bodyPr anchorCtr="0" anchor="t" bIns="45700" lIns="91425" spcFirstLastPara="1" rIns="91425" wrap="square" tIns="45700">
            <a:noAutofit/>
          </a:bodyPr>
          <a:lstStyle/>
          <a:p>
            <a:pPr indent="-361950" lvl="0" marL="457200" rtl="0" algn="l">
              <a:spcBef>
                <a:spcPts val="360"/>
              </a:spcBef>
              <a:spcAft>
                <a:spcPts val="0"/>
              </a:spcAft>
              <a:buSzPts val="2100"/>
              <a:buFont typeface="Calibri"/>
              <a:buChar char="◼"/>
            </a:pPr>
            <a:r>
              <a:rPr lang="en-US" sz="2100">
                <a:latin typeface="Calibri"/>
                <a:ea typeface="Calibri"/>
                <a:cs typeface="Calibri"/>
                <a:sym typeface="Calibri"/>
              </a:rPr>
              <a:t>Compared the MAPE accuracies of the 3 different deep learning model, (RNN, LSTM and GRU).</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en-US" sz="2100">
                <a:latin typeface="Calibri"/>
                <a:ea typeface="Calibri"/>
                <a:cs typeface="Calibri"/>
                <a:sym typeface="Calibri"/>
              </a:rPr>
              <a:t>We took 22 </a:t>
            </a:r>
            <a:r>
              <a:rPr lang="en-US" sz="2100">
                <a:latin typeface="Calibri"/>
                <a:ea typeface="Calibri"/>
                <a:cs typeface="Calibri"/>
                <a:sym typeface="Calibri"/>
              </a:rPr>
              <a:t>companies</a:t>
            </a:r>
            <a:r>
              <a:rPr lang="en-US" sz="2100">
                <a:latin typeface="Calibri"/>
                <a:ea typeface="Calibri"/>
                <a:cs typeface="Calibri"/>
                <a:sym typeface="Calibri"/>
              </a:rPr>
              <a:t> of varying stock trend in the recent year as given below. </a:t>
            </a:r>
            <a:endParaRPr sz="2100">
              <a:latin typeface="Calibri"/>
              <a:ea typeface="Calibri"/>
              <a:cs typeface="Calibri"/>
              <a:sym typeface="Calibri"/>
            </a:endParaRPr>
          </a:p>
          <a:p>
            <a:pPr indent="0" lvl="0" marL="457200" rtl="0" algn="l">
              <a:spcBef>
                <a:spcPts val="360"/>
              </a:spcBef>
              <a:spcAft>
                <a:spcPts val="0"/>
              </a:spcAft>
              <a:buNone/>
            </a:pPr>
            <a:r>
              <a:t/>
            </a:r>
            <a:endParaRPr sz="2100">
              <a:latin typeface="Calibri"/>
              <a:ea typeface="Calibri"/>
              <a:cs typeface="Calibri"/>
              <a:sym typeface="Calibri"/>
            </a:endParaRPr>
          </a:p>
          <a:p>
            <a:pPr indent="0" lvl="0" marL="0" rtl="0" algn="l">
              <a:spcBef>
                <a:spcPts val="360"/>
              </a:spcBef>
              <a:spcAft>
                <a:spcPts val="0"/>
              </a:spcAft>
              <a:buNone/>
            </a:pPr>
            <a:r>
              <a:t/>
            </a:r>
            <a:endParaRPr sz="2100">
              <a:latin typeface="Calibri"/>
              <a:ea typeface="Calibri"/>
              <a:cs typeface="Calibri"/>
              <a:sym typeface="Calibri"/>
            </a:endParaRPr>
          </a:p>
          <a:p>
            <a:pPr indent="0" lvl="0" marL="0" rtl="0" algn="l">
              <a:spcBef>
                <a:spcPts val="360"/>
              </a:spcBef>
              <a:spcAft>
                <a:spcPts val="0"/>
              </a:spcAft>
              <a:buNone/>
            </a:pPr>
            <a:r>
              <a:t/>
            </a:r>
            <a:endParaRPr sz="2100">
              <a:latin typeface="Calibri"/>
              <a:ea typeface="Calibri"/>
              <a:cs typeface="Calibri"/>
              <a:sym typeface="Calibri"/>
            </a:endParaRPr>
          </a:p>
          <a:p>
            <a:pPr indent="0" lvl="0" marL="0" rtl="0" algn="l">
              <a:spcBef>
                <a:spcPts val="360"/>
              </a:spcBef>
              <a:spcAft>
                <a:spcPts val="0"/>
              </a:spcAft>
              <a:buNone/>
            </a:pPr>
            <a:r>
              <a:t/>
            </a:r>
            <a:endParaRPr sz="2100">
              <a:latin typeface="Calibri"/>
              <a:ea typeface="Calibri"/>
              <a:cs typeface="Calibri"/>
              <a:sym typeface="Calibri"/>
            </a:endParaRPr>
          </a:p>
          <a:p>
            <a:pPr indent="0" lvl="0" marL="0" rtl="0" algn="l">
              <a:spcBef>
                <a:spcPts val="360"/>
              </a:spcBef>
              <a:spcAft>
                <a:spcPts val="0"/>
              </a:spcAft>
              <a:buNone/>
            </a:pPr>
            <a:r>
              <a:t/>
            </a:r>
            <a:endParaRPr sz="2100">
              <a:latin typeface="Calibri"/>
              <a:ea typeface="Calibri"/>
              <a:cs typeface="Calibri"/>
              <a:sym typeface="Calibri"/>
            </a:endParaRPr>
          </a:p>
          <a:p>
            <a:pPr indent="0" lvl="0" marL="0" rtl="0" algn="l">
              <a:spcBef>
                <a:spcPts val="360"/>
              </a:spcBef>
              <a:spcAft>
                <a:spcPts val="0"/>
              </a:spcAft>
              <a:buNone/>
            </a:pPr>
            <a:r>
              <a:t/>
            </a:r>
            <a:endParaRPr sz="2100">
              <a:latin typeface="Calibri"/>
              <a:ea typeface="Calibri"/>
              <a:cs typeface="Calibri"/>
              <a:sym typeface="Calibri"/>
            </a:endParaRPr>
          </a:p>
          <a:p>
            <a:pPr indent="0" lvl="0" marL="0" rtl="0" algn="l">
              <a:spcBef>
                <a:spcPts val="360"/>
              </a:spcBef>
              <a:spcAft>
                <a:spcPts val="0"/>
              </a:spcAft>
              <a:buNone/>
            </a:pPr>
            <a:r>
              <a:t/>
            </a:r>
            <a:endParaRPr sz="1500">
              <a:latin typeface="Calibri"/>
              <a:ea typeface="Calibri"/>
              <a:cs typeface="Calibri"/>
              <a:sym typeface="Calibri"/>
            </a:endParaRPr>
          </a:p>
          <a:p>
            <a:pPr indent="-361950" lvl="0" marL="457200" rtl="0" algn="l">
              <a:spcBef>
                <a:spcPts val="360"/>
              </a:spcBef>
              <a:spcAft>
                <a:spcPts val="0"/>
              </a:spcAft>
              <a:buSzPts val="2100"/>
              <a:buFont typeface="Calibri"/>
              <a:buChar char="◼"/>
            </a:pPr>
            <a:r>
              <a:rPr lang="en-US" sz="2100">
                <a:latin typeface="Calibri"/>
                <a:ea typeface="Calibri"/>
                <a:cs typeface="Calibri"/>
                <a:sym typeface="Calibri"/>
              </a:rPr>
              <a:t>The colour depicts the colour of the graph in the table.</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en-US" sz="2100">
                <a:latin typeface="Calibri"/>
                <a:ea typeface="Calibri"/>
                <a:cs typeface="Calibri"/>
                <a:sym typeface="Calibri"/>
              </a:rPr>
              <a:t>The model that works best in all of the above situation (GRU), was </a:t>
            </a:r>
            <a:r>
              <a:rPr lang="en-US" sz="2100">
                <a:latin typeface="Calibri"/>
                <a:ea typeface="Calibri"/>
                <a:cs typeface="Calibri"/>
                <a:sym typeface="Calibri"/>
              </a:rPr>
              <a:t>further</a:t>
            </a:r>
            <a:r>
              <a:rPr lang="en-US" sz="2100">
                <a:latin typeface="Calibri"/>
                <a:ea typeface="Calibri"/>
                <a:cs typeface="Calibri"/>
                <a:sym typeface="Calibri"/>
              </a:rPr>
              <a:t> used as the input trend in trading agents to make a similar comparison </a:t>
            </a:r>
            <a:r>
              <a:rPr lang="en-US" sz="2100">
                <a:latin typeface="Calibri"/>
                <a:ea typeface="Calibri"/>
                <a:cs typeface="Calibri"/>
                <a:sym typeface="Calibri"/>
              </a:rPr>
              <a:t>between</a:t>
            </a:r>
            <a:r>
              <a:rPr lang="en-US" sz="2100">
                <a:latin typeface="Calibri"/>
                <a:ea typeface="Calibri"/>
                <a:cs typeface="Calibri"/>
                <a:sym typeface="Calibri"/>
              </a:rPr>
              <a:t> Moving Average and Turtle Agent.</a:t>
            </a:r>
            <a:endParaRPr sz="2100">
              <a:latin typeface="Calibri"/>
              <a:ea typeface="Calibri"/>
              <a:cs typeface="Calibri"/>
              <a:sym typeface="Calibri"/>
            </a:endParaRPr>
          </a:p>
        </p:txBody>
      </p:sp>
      <p:sp>
        <p:nvSpPr>
          <p:cNvPr id="506" name="Google Shape;506;g12f9a6794aa_0_0"/>
          <p:cNvSpPr txBox="1"/>
          <p:nvPr/>
        </p:nvSpPr>
        <p:spPr>
          <a:xfrm>
            <a:off x="3960625" y="2900425"/>
            <a:ext cx="3920700" cy="4002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Unstable Stocks</a:t>
            </a:r>
            <a:endParaRPr b="1">
              <a:latin typeface="Roboto"/>
              <a:ea typeface="Roboto"/>
              <a:cs typeface="Roboto"/>
              <a:sym typeface="Roboto"/>
            </a:endParaRPr>
          </a:p>
        </p:txBody>
      </p:sp>
      <p:sp>
        <p:nvSpPr>
          <p:cNvPr id="507" name="Google Shape;507;g12f9a6794aa_0_0"/>
          <p:cNvSpPr txBox="1"/>
          <p:nvPr/>
        </p:nvSpPr>
        <p:spPr>
          <a:xfrm>
            <a:off x="3960625" y="3477100"/>
            <a:ext cx="3920700" cy="400200"/>
          </a:xfrm>
          <a:prstGeom prst="rect">
            <a:avLst/>
          </a:prstGeom>
          <a:solidFill>
            <a:srgbClr val="FFF2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Stock Losers</a:t>
            </a:r>
            <a:endParaRPr b="1">
              <a:latin typeface="Roboto"/>
              <a:ea typeface="Roboto"/>
              <a:cs typeface="Roboto"/>
              <a:sym typeface="Roboto"/>
            </a:endParaRPr>
          </a:p>
        </p:txBody>
      </p:sp>
      <p:sp>
        <p:nvSpPr>
          <p:cNvPr id="508" name="Google Shape;508;g12f9a6794aa_0_0"/>
          <p:cNvSpPr txBox="1"/>
          <p:nvPr/>
        </p:nvSpPr>
        <p:spPr>
          <a:xfrm>
            <a:off x="3960625" y="4053775"/>
            <a:ext cx="3920700" cy="400200"/>
          </a:xfrm>
          <a:prstGeom prst="rect">
            <a:avLst/>
          </a:prstGeom>
          <a:solidFill>
            <a:srgbClr val="D9EAD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Stock Gainers</a:t>
            </a:r>
            <a:endParaRPr b="1">
              <a:latin typeface="Roboto"/>
              <a:ea typeface="Roboto"/>
              <a:cs typeface="Roboto"/>
              <a:sym typeface="Roboto"/>
            </a:endParaRPr>
          </a:p>
        </p:txBody>
      </p:sp>
      <p:sp>
        <p:nvSpPr>
          <p:cNvPr id="509" name="Google Shape;509;g12f9a6794aa_0_0"/>
          <p:cNvSpPr txBox="1"/>
          <p:nvPr/>
        </p:nvSpPr>
        <p:spPr>
          <a:xfrm>
            <a:off x="3960625" y="4630450"/>
            <a:ext cx="3920700" cy="400200"/>
          </a:xfrm>
          <a:prstGeom prst="rect">
            <a:avLst/>
          </a:prstGeom>
          <a:solidFill>
            <a:srgbClr val="D9D2E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S</a:t>
            </a:r>
            <a:r>
              <a:rPr b="1" lang="en-US">
                <a:latin typeface="Roboto"/>
                <a:ea typeface="Roboto"/>
                <a:cs typeface="Roboto"/>
                <a:sym typeface="Roboto"/>
              </a:rPr>
              <a:t>table Stocks</a:t>
            </a:r>
            <a:endParaRPr b="1">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12f9a6794aa_0_10"/>
          <p:cNvSpPr txBox="1"/>
          <p:nvPr>
            <p:ph type="title"/>
          </p:nvPr>
        </p:nvSpPr>
        <p:spPr>
          <a:xfrm>
            <a:off x="581200" y="702151"/>
            <a:ext cx="11029500" cy="906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COMPARATIVE</a:t>
            </a:r>
            <a:r>
              <a:rPr lang="en-US"/>
              <a:t> ANALYSIS</a:t>
            </a:r>
            <a:endParaRPr/>
          </a:p>
        </p:txBody>
      </p:sp>
      <p:pic>
        <p:nvPicPr>
          <p:cNvPr id="516" name="Google Shape;516;g12f9a6794aa_0_10"/>
          <p:cNvPicPr preferRelativeResize="0"/>
          <p:nvPr/>
        </p:nvPicPr>
        <p:blipFill>
          <a:blip r:embed="rId3">
            <a:alphaModFix/>
          </a:blip>
          <a:stretch>
            <a:fillRect/>
          </a:stretch>
        </p:blipFill>
        <p:spPr>
          <a:xfrm>
            <a:off x="248088" y="1987400"/>
            <a:ext cx="11695824" cy="4219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2fffe9a693_0_14"/>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VISUALIZATION</a:t>
            </a:r>
            <a:endParaRPr/>
          </a:p>
        </p:txBody>
      </p:sp>
      <p:sp>
        <p:nvSpPr>
          <p:cNvPr id="523" name="Google Shape;523;g12fffe9a693_0_14"/>
          <p:cNvSpPr txBox="1"/>
          <p:nvPr>
            <p:ph idx="1" type="body"/>
          </p:nvPr>
        </p:nvSpPr>
        <p:spPr>
          <a:xfrm>
            <a:off x="581196" y="2180500"/>
            <a:ext cx="5084100" cy="3678300"/>
          </a:xfrm>
          <a:prstGeom prst="rect">
            <a:avLst/>
          </a:prstGeom>
        </p:spPr>
        <p:txBody>
          <a:bodyPr anchorCtr="0" anchor="t" bIns="45700" lIns="91425" spcFirstLastPara="1" rIns="91425" wrap="square" tIns="45700">
            <a:normAutofit/>
          </a:bodyPr>
          <a:lstStyle/>
          <a:p>
            <a:pPr indent="-340106" lvl="0" marL="457200" rtl="0" algn="l">
              <a:spcBef>
                <a:spcPts val="360"/>
              </a:spcBef>
              <a:spcAft>
                <a:spcPts val="0"/>
              </a:spcAft>
              <a:buSzPts val="1756"/>
              <a:buFont typeface="Calibri"/>
              <a:buAutoNum type="alphaUcParenR"/>
            </a:pPr>
            <a:r>
              <a:rPr b="1" lang="en-US" sz="1900">
                <a:latin typeface="Calibri"/>
                <a:ea typeface="Calibri"/>
                <a:cs typeface="Calibri"/>
                <a:sym typeface="Calibri"/>
              </a:rPr>
              <a:t>Monte Carlo simulation</a:t>
            </a:r>
            <a:endParaRPr b="1" sz="1900">
              <a:latin typeface="Calibri"/>
              <a:ea typeface="Calibri"/>
              <a:cs typeface="Calibri"/>
              <a:sym typeface="Calibri"/>
            </a:endParaRPr>
          </a:p>
          <a:p>
            <a:pPr indent="0" lvl="0" marL="0" rtl="0" algn="just">
              <a:spcBef>
                <a:spcPts val="1000"/>
              </a:spcBef>
              <a:spcAft>
                <a:spcPts val="0"/>
              </a:spcAft>
              <a:buNone/>
            </a:pPr>
            <a:r>
              <a:rPr lang="en-US" sz="1900">
                <a:latin typeface="Calibri"/>
                <a:ea typeface="Calibri"/>
                <a:cs typeface="Calibri"/>
                <a:sym typeface="Calibri"/>
              </a:rPr>
              <a:t>As we hear about the growth of Tesla Motors and how Elon Musk boosted the company but there may be loopholes so we thought of using this data to use for Monte Carlo Simulations which is useful in case of uncertainties as Tesla Motors.</a:t>
            </a:r>
            <a:endParaRPr sz="1900">
              <a:latin typeface="Calibri"/>
              <a:ea typeface="Calibri"/>
              <a:cs typeface="Calibri"/>
              <a:sym typeface="Calibri"/>
            </a:endParaRPr>
          </a:p>
          <a:p>
            <a:pPr indent="0" lvl="0" marL="0" rtl="0" algn="l">
              <a:spcBef>
                <a:spcPts val="1000"/>
              </a:spcBef>
              <a:spcAft>
                <a:spcPts val="0"/>
              </a:spcAft>
              <a:buNone/>
            </a:pPr>
            <a:r>
              <a:t/>
            </a:r>
            <a:endParaRPr/>
          </a:p>
        </p:txBody>
      </p:sp>
      <p:pic>
        <p:nvPicPr>
          <p:cNvPr id="524" name="Google Shape;524;g12fffe9a693_0_14"/>
          <p:cNvPicPr preferRelativeResize="0"/>
          <p:nvPr/>
        </p:nvPicPr>
        <p:blipFill>
          <a:blip r:embed="rId3">
            <a:alphaModFix/>
          </a:blip>
          <a:stretch>
            <a:fillRect/>
          </a:stretch>
        </p:blipFill>
        <p:spPr>
          <a:xfrm>
            <a:off x="5781075" y="2180500"/>
            <a:ext cx="5991325" cy="3082625"/>
          </a:xfrm>
          <a:prstGeom prst="rect">
            <a:avLst/>
          </a:prstGeom>
          <a:noFill/>
          <a:ln>
            <a:noFill/>
          </a:ln>
        </p:spPr>
      </p:pic>
      <p:pic>
        <p:nvPicPr>
          <p:cNvPr id="525" name="Google Shape;525;g12fffe9a693_0_14"/>
          <p:cNvPicPr preferRelativeResize="0"/>
          <p:nvPr/>
        </p:nvPicPr>
        <p:blipFill>
          <a:blip r:embed="rId4">
            <a:alphaModFix/>
          </a:blip>
          <a:stretch>
            <a:fillRect/>
          </a:stretch>
        </p:blipFill>
        <p:spPr>
          <a:xfrm>
            <a:off x="581200" y="4221250"/>
            <a:ext cx="5084000" cy="1229600"/>
          </a:xfrm>
          <a:prstGeom prst="rect">
            <a:avLst/>
          </a:prstGeom>
          <a:noFill/>
          <a:ln>
            <a:noFill/>
          </a:ln>
        </p:spPr>
      </p:pic>
      <p:pic>
        <p:nvPicPr>
          <p:cNvPr id="526" name="Google Shape;526;g12fffe9a693_0_14"/>
          <p:cNvPicPr preferRelativeResize="0"/>
          <p:nvPr/>
        </p:nvPicPr>
        <p:blipFill>
          <a:blip r:embed="rId5">
            <a:alphaModFix/>
          </a:blip>
          <a:stretch>
            <a:fillRect/>
          </a:stretch>
        </p:blipFill>
        <p:spPr>
          <a:xfrm>
            <a:off x="581200" y="5546025"/>
            <a:ext cx="3790950" cy="45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12fffe9a693_0_68"/>
          <p:cNvSpPr txBox="1"/>
          <p:nvPr>
            <p:ph type="title"/>
          </p:nvPr>
        </p:nvSpPr>
        <p:spPr>
          <a:xfrm>
            <a:off x="581199" y="5262300"/>
            <a:ext cx="10888800" cy="689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2100">
                <a:solidFill>
                  <a:schemeClr val="lt1"/>
                </a:solidFill>
              </a:rPr>
              <a:t>Monte Carlo simulation Results</a:t>
            </a:r>
            <a:endParaRPr b="1" sz="2100">
              <a:solidFill>
                <a:schemeClr val="lt1"/>
              </a:solidFill>
            </a:endParaRPr>
          </a:p>
        </p:txBody>
      </p:sp>
      <p:sp>
        <p:nvSpPr>
          <p:cNvPr id="533" name="Google Shape;533;g12fffe9a693_0_68"/>
          <p:cNvSpPr txBox="1"/>
          <p:nvPr>
            <p:ph idx="1" type="body"/>
          </p:nvPr>
        </p:nvSpPr>
        <p:spPr>
          <a:xfrm>
            <a:off x="447825" y="704400"/>
            <a:ext cx="11292900" cy="4101600"/>
          </a:xfrm>
          <a:prstGeom prst="rect">
            <a:avLst/>
          </a:prstGeom>
        </p:spPr>
        <p:txBody>
          <a:bodyPr anchorCtr="0" anchor="t" bIns="45700" lIns="91425" spcFirstLastPara="1" rIns="91425" wrap="square" tIns="45700">
            <a:normAutofit/>
          </a:bodyPr>
          <a:lstStyle/>
          <a:p>
            <a:pPr indent="0" lvl="0" marL="0" rtl="0" algn="just">
              <a:spcBef>
                <a:spcPts val="400"/>
              </a:spcBef>
              <a:spcAft>
                <a:spcPts val="0"/>
              </a:spcAft>
              <a:buNone/>
            </a:pPr>
            <a:r>
              <a:rPr lang="en-US">
                <a:latin typeface="Calibri"/>
                <a:ea typeface="Calibri"/>
                <a:cs typeface="Calibri"/>
                <a:sym typeface="Calibri"/>
              </a:rPr>
              <a:t>It is useful in predicting uncertain values as random numbers are chosen based on likely outcomes of whether the closing values are high or low and how it will help take calls for future making the simulation extremely useful.</a:t>
            </a:r>
            <a:endParaRPr>
              <a:latin typeface="Calibri"/>
              <a:ea typeface="Calibri"/>
              <a:cs typeface="Calibri"/>
              <a:sym typeface="Calibri"/>
            </a:endParaRPr>
          </a:p>
        </p:txBody>
      </p:sp>
      <p:pic>
        <p:nvPicPr>
          <p:cNvPr id="534" name="Google Shape;534;g12fffe9a693_0_68"/>
          <p:cNvPicPr preferRelativeResize="0"/>
          <p:nvPr/>
        </p:nvPicPr>
        <p:blipFill>
          <a:blip r:embed="rId3">
            <a:alphaModFix/>
          </a:blip>
          <a:stretch>
            <a:fillRect/>
          </a:stretch>
        </p:blipFill>
        <p:spPr>
          <a:xfrm>
            <a:off x="2483350" y="1461652"/>
            <a:ext cx="7442375" cy="3482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12fffe9a693_0_20"/>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VISUALIZATION</a:t>
            </a:r>
            <a:endParaRPr/>
          </a:p>
        </p:txBody>
      </p:sp>
      <p:sp>
        <p:nvSpPr>
          <p:cNvPr id="541" name="Google Shape;541;g12fffe9a693_0_20"/>
          <p:cNvSpPr txBox="1"/>
          <p:nvPr>
            <p:ph idx="1" type="body"/>
          </p:nvPr>
        </p:nvSpPr>
        <p:spPr>
          <a:xfrm>
            <a:off x="581200" y="2046775"/>
            <a:ext cx="11029500" cy="4399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900">
                <a:solidFill>
                  <a:schemeClr val="accent2"/>
                </a:solidFill>
              </a:rPr>
              <a:t>B</a:t>
            </a:r>
            <a:r>
              <a:rPr b="1" lang="en-US" sz="2000">
                <a:solidFill>
                  <a:schemeClr val="accent2"/>
                </a:solidFill>
                <a:latin typeface="Calibri"/>
                <a:ea typeface="Calibri"/>
                <a:cs typeface="Calibri"/>
                <a:sym typeface="Calibri"/>
              </a:rPr>
              <a:t>)</a:t>
            </a:r>
            <a:r>
              <a:rPr b="1" lang="en-US" sz="2000">
                <a:latin typeface="Calibri"/>
                <a:ea typeface="Calibri"/>
                <a:cs typeface="Calibri"/>
                <a:sym typeface="Calibri"/>
              </a:rPr>
              <a:t>  </a:t>
            </a:r>
            <a:r>
              <a:rPr b="1" lang="en-US" sz="2000">
                <a:latin typeface="Calibri"/>
                <a:ea typeface="Calibri"/>
                <a:cs typeface="Calibri"/>
                <a:sym typeface="Calibri"/>
              </a:rPr>
              <a:t>Joint Plot Simulation</a:t>
            </a:r>
            <a:endParaRPr b="1" sz="2000">
              <a:latin typeface="Calibri"/>
              <a:ea typeface="Calibri"/>
              <a:cs typeface="Calibri"/>
              <a:sym typeface="Calibri"/>
            </a:endParaRPr>
          </a:p>
          <a:p>
            <a:pPr indent="457200" lvl="0" marL="0" rtl="0" algn="just">
              <a:spcBef>
                <a:spcPts val="360"/>
              </a:spcBef>
              <a:spcAft>
                <a:spcPts val="0"/>
              </a:spcAft>
              <a:buNone/>
            </a:pPr>
            <a:r>
              <a:rPr lang="en-US" sz="2000">
                <a:latin typeface="Calibri"/>
                <a:ea typeface="Calibri"/>
                <a:cs typeface="Calibri"/>
                <a:sym typeface="Calibri"/>
              </a:rPr>
              <a:t>We took a dataset of 11 companies and then computed returns and volatilities and then used a joint plot function available in seaborn library of python for which we used regression mode. This reg mode draws the line of best fit which demarcates and compares the buying and selling of all the stocks feeded and helps us to take calls in future. </a:t>
            </a:r>
            <a:endParaRPr sz="2000">
              <a:latin typeface="Calibri"/>
              <a:ea typeface="Calibri"/>
              <a:cs typeface="Calibri"/>
              <a:sym typeface="Calibri"/>
            </a:endParaRPr>
          </a:p>
          <a:p>
            <a:pPr indent="0" lvl="0" marL="0" rtl="0" algn="l">
              <a:spcBef>
                <a:spcPts val="360"/>
              </a:spcBef>
              <a:spcAft>
                <a:spcPts val="0"/>
              </a:spcAft>
              <a:buNone/>
            </a:pPr>
            <a:r>
              <a:t/>
            </a:r>
            <a:endParaRPr sz="2000">
              <a:latin typeface="Calibri"/>
              <a:ea typeface="Calibri"/>
              <a:cs typeface="Calibri"/>
              <a:sym typeface="Calibri"/>
            </a:endParaRPr>
          </a:p>
          <a:p>
            <a:pPr indent="0" lvl="0" marL="0" rtl="0" algn="l">
              <a:spcBef>
                <a:spcPts val="360"/>
              </a:spcBef>
              <a:spcAft>
                <a:spcPts val="0"/>
              </a:spcAft>
              <a:buNone/>
            </a:pPr>
            <a:r>
              <a:t/>
            </a:r>
            <a:endParaRPr sz="2000">
              <a:latin typeface="Calibri"/>
              <a:ea typeface="Calibri"/>
              <a:cs typeface="Calibri"/>
              <a:sym typeface="Calibri"/>
            </a:endParaRPr>
          </a:p>
          <a:p>
            <a:pPr indent="0" lvl="0" marL="0" rtl="0" algn="l">
              <a:spcBef>
                <a:spcPts val="360"/>
              </a:spcBef>
              <a:spcAft>
                <a:spcPts val="0"/>
              </a:spcAft>
              <a:buNone/>
            </a:pPr>
            <a:r>
              <a:t/>
            </a:r>
            <a:endParaRPr sz="2000">
              <a:latin typeface="Calibri"/>
              <a:ea typeface="Calibri"/>
              <a:cs typeface="Calibri"/>
              <a:sym typeface="Calibri"/>
            </a:endParaRPr>
          </a:p>
          <a:p>
            <a:pPr indent="0" lvl="0" marL="0" rtl="0" algn="l">
              <a:spcBef>
                <a:spcPts val="360"/>
              </a:spcBef>
              <a:spcAft>
                <a:spcPts val="0"/>
              </a:spcAft>
              <a:buNone/>
            </a:pPr>
            <a:r>
              <a:t/>
            </a:r>
            <a:endParaRPr sz="2000">
              <a:latin typeface="Calibri"/>
              <a:ea typeface="Calibri"/>
              <a:cs typeface="Calibri"/>
              <a:sym typeface="Calibri"/>
            </a:endParaRPr>
          </a:p>
          <a:p>
            <a:pPr indent="0" lvl="0" marL="0" rtl="0" algn="just">
              <a:spcBef>
                <a:spcPts val="360"/>
              </a:spcBef>
              <a:spcAft>
                <a:spcPts val="0"/>
              </a:spcAft>
              <a:buNone/>
            </a:pPr>
            <a:r>
              <a:rPr lang="en-US" sz="2000">
                <a:latin typeface="Calibri"/>
                <a:ea typeface="Calibri"/>
                <a:cs typeface="Calibri"/>
                <a:sym typeface="Calibri"/>
              </a:rPr>
              <a:t>We then computed returns and volatilities as mentioned above and then used jointplot function available in seaborn library of python for which we used regression mode-</a:t>
            </a:r>
            <a:endParaRPr sz="2000">
              <a:latin typeface="Calibri"/>
              <a:ea typeface="Calibri"/>
              <a:cs typeface="Calibri"/>
              <a:sym typeface="Calibri"/>
            </a:endParaRPr>
          </a:p>
          <a:p>
            <a:pPr indent="0" lvl="0" marL="0" rtl="0" algn="ctr">
              <a:spcBef>
                <a:spcPts val="1000"/>
              </a:spcBef>
              <a:spcAft>
                <a:spcPts val="0"/>
              </a:spcAft>
              <a:buNone/>
            </a:pPr>
            <a:r>
              <a:rPr lang="en-US" sz="1900"/>
              <a:t>g = sns.regplot("volatility", "returns", data=combine)</a:t>
            </a:r>
            <a:endParaRPr sz="1900"/>
          </a:p>
        </p:txBody>
      </p:sp>
      <p:pic>
        <p:nvPicPr>
          <p:cNvPr id="542" name="Google Shape;542;g12fffe9a693_0_20"/>
          <p:cNvPicPr preferRelativeResize="0"/>
          <p:nvPr/>
        </p:nvPicPr>
        <p:blipFill>
          <a:blip r:embed="rId3">
            <a:alphaModFix/>
          </a:blip>
          <a:stretch>
            <a:fillRect/>
          </a:stretch>
        </p:blipFill>
        <p:spPr>
          <a:xfrm>
            <a:off x="2811575" y="3808225"/>
            <a:ext cx="6172200" cy="1219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1300bc7680e_2_0"/>
          <p:cNvSpPr txBox="1"/>
          <p:nvPr>
            <p:ph idx="4294967295" type="body"/>
          </p:nvPr>
        </p:nvSpPr>
        <p:spPr>
          <a:xfrm>
            <a:off x="757650" y="1552925"/>
            <a:ext cx="5487900" cy="2508900"/>
          </a:xfrm>
          <a:prstGeom prst="rect">
            <a:avLst/>
          </a:prstGeom>
        </p:spPr>
        <p:txBody>
          <a:bodyPr anchorCtr="0" anchor="ctr" bIns="45700" lIns="91425" spcFirstLastPara="1" rIns="91425" wrap="square" tIns="45700">
            <a:normAutofit/>
          </a:bodyPr>
          <a:lstStyle/>
          <a:p>
            <a:pPr indent="-368300" lvl="0" marL="457200" rtl="0" algn="just">
              <a:lnSpc>
                <a:spcPct val="115000"/>
              </a:lnSpc>
              <a:spcBef>
                <a:spcPts val="360"/>
              </a:spcBef>
              <a:spcAft>
                <a:spcPts val="0"/>
              </a:spcAft>
              <a:buSzPts val="2200"/>
              <a:buFont typeface="Calibri"/>
              <a:buChar char="◼"/>
            </a:pPr>
            <a:r>
              <a:rPr lang="en-US" sz="2200">
                <a:latin typeface="Calibri"/>
                <a:ea typeface="Calibri"/>
                <a:cs typeface="Calibri"/>
                <a:sym typeface="Calibri"/>
              </a:rPr>
              <a:t>Twitter and FB as per jointplot are not worth buying as their prices fluctuate a lot and did not yield significant return in comparison to other stocks. </a:t>
            </a:r>
            <a:endParaRPr sz="2200">
              <a:latin typeface="Calibri"/>
              <a:ea typeface="Calibri"/>
              <a:cs typeface="Calibri"/>
              <a:sym typeface="Calibri"/>
            </a:endParaRPr>
          </a:p>
          <a:p>
            <a:pPr indent="-368300" lvl="0" marL="457200" rtl="0" algn="just">
              <a:lnSpc>
                <a:spcPct val="115000"/>
              </a:lnSpc>
              <a:spcBef>
                <a:spcPts val="1000"/>
              </a:spcBef>
              <a:spcAft>
                <a:spcPts val="0"/>
              </a:spcAft>
              <a:buSzPts val="2200"/>
              <a:buChar char="◼"/>
            </a:pPr>
            <a:r>
              <a:rPr lang="en-US" sz="2200">
                <a:latin typeface="Calibri"/>
                <a:ea typeface="Calibri"/>
                <a:cs typeface="Calibri"/>
                <a:sym typeface="Calibri"/>
              </a:rPr>
              <a:t>AMD is on edge implies hold if bought else no need to buy. </a:t>
            </a:r>
            <a:r>
              <a:rPr lang="en-US" sz="2200"/>
              <a:t> </a:t>
            </a:r>
            <a:endParaRPr sz="2200"/>
          </a:p>
        </p:txBody>
      </p:sp>
      <p:sp>
        <p:nvSpPr>
          <p:cNvPr id="549" name="Google Shape;549;g1300bc7680e_2_0"/>
          <p:cNvSpPr txBox="1"/>
          <p:nvPr/>
        </p:nvSpPr>
        <p:spPr>
          <a:xfrm>
            <a:off x="948325" y="983525"/>
            <a:ext cx="4868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rgbClr val="337291"/>
                </a:solidFill>
                <a:latin typeface="Gill Sans"/>
                <a:ea typeface="Gill Sans"/>
                <a:cs typeface="Gill Sans"/>
                <a:sym typeface="Gill Sans"/>
              </a:rPr>
              <a:t>Joint Plot Simulation Results</a:t>
            </a:r>
            <a:endParaRPr b="1" sz="2500">
              <a:solidFill>
                <a:srgbClr val="337291"/>
              </a:solidFill>
              <a:latin typeface="Gill Sans"/>
              <a:ea typeface="Gill Sans"/>
              <a:cs typeface="Gill Sans"/>
              <a:sym typeface="Gill Sans"/>
            </a:endParaRPr>
          </a:p>
        </p:txBody>
      </p:sp>
      <p:pic>
        <p:nvPicPr>
          <p:cNvPr id="550" name="Google Shape;550;g1300bc7680e_2_0"/>
          <p:cNvPicPr preferRelativeResize="0"/>
          <p:nvPr/>
        </p:nvPicPr>
        <p:blipFill>
          <a:blip r:embed="rId3">
            <a:alphaModFix/>
          </a:blip>
          <a:stretch>
            <a:fillRect/>
          </a:stretch>
        </p:blipFill>
        <p:spPr>
          <a:xfrm>
            <a:off x="6245550" y="983525"/>
            <a:ext cx="5217300" cy="2941675"/>
          </a:xfrm>
          <a:prstGeom prst="rect">
            <a:avLst/>
          </a:prstGeom>
          <a:noFill/>
          <a:ln>
            <a:noFill/>
          </a:ln>
        </p:spPr>
      </p:pic>
      <p:sp>
        <p:nvSpPr>
          <p:cNvPr id="551" name="Google Shape;551;g1300bc7680e_2_0"/>
          <p:cNvSpPr txBox="1"/>
          <p:nvPr>
            <p:ph idx="4294967295" type="body"/>
          </p:nvPr>
        </p:nvSpPr>
        <p:spPr>
          <a:xfrm>
            <a:off x="757650" y="4061825"/>
            <a:ext cx="10158300" cy="2508900"/>
          </a:xfrm>
          <a:prstGeom prst="rect">
            <a:avLst/>
          </a:prstGeom>
        </p:spPr>
        <p:txBody>
          <a:bodyPr anchorCtr="0" anchor="ctr" bIns="45700" lIns="91425" spcFirstLastPara="1" rIns="91425" wrap="square" tIns="45700">
            <a:normAutofit/>
          </a:bodyPr>
          <a:lstStyle/>
          <a:p>
            <a:pPr indent="-368300" lvl="0" marL="457200" rtl="0" algn="just">
              <a:lnSpc>
                <a:spcPct val="115000"/>
              </a:lnSpc>
              <a:spcBef>
                <a:spcPts val="360"/>
              </a:spcBef>
              <a:spcAft>
                <a:spcPts val="0"/>
              </a:spcAft>
              <a:buSzPts val="2200"/>
              <a:buFont typeface="Calibri"/>
              <a:buChar char="◼"/>
            </a:pPr>
            <a:r>
              <a:rPr lang="en-US" sz="2200">
                <a:latin typeface="Calibri"/>
                <a:ea typeface="Calibri"/>
                <a:cs typeface="Calibri"/>
                <a:sym typeface="Calibri"/>
              </a:rPr>
              <a:t>From the jointplot graph it is clearly evident that Jindal steel, </a:t>
            </a:r>
            <a:r>
              <a:rPr lang="en-US" sz="2200">
                <a:latin typeface="Calibri"/>
                <a:ea typeface="Calibri"/>
                <a:cs typeface="Calibri"/>
                <a:sym typeface="Calibri"/>
              </a:rPr>
              <a:t>Matador industries</a:t>
            </a:r>
            <a:r>
              <a:rPr lang="en-US" sz="2200">
                <a:latin typeface="Calibri"/>
                <a:ea typeface="Calibri"/>
                <a:cs typeface="Calibri"/>
                <a:sym typeface="Calibri"/>
              </a:rPr>
              <a:t> and Tesla will give high returns despite high volatilities implying the stocks are worth investing in for a decent amount of period not for long as prices fluctuate quite often. </a:t>
            </a:r>
            <a:endParaRPr sz="2200">
              <a:latin typeface="Calibri"/>
              <a:ea typeface="Calibri"/>
              <a:cs typeface="Calibri"/>
              <a:sym typeface="Calibri"/>
            </a:endParaRPr>
          </a:p>
          <a:p>
            <a:pPr indent="-368300" lvl="0" marL="457200" rtl="0" algn="just">
              <a:lnSpc>
                <a:spcPct val="115000"/>
              </a:lnSpc>
              <a:spcBef>
                <a:spcPts val="1000"/>
              </a:spcBef>
              <a:spcAft>
                <a:spcPts val="0"/>
              </a:spcAft>
              <a:buSzPts val="2200"/>
              <a:buFont typeface="Calibri"/>
              <a:buChar char="◼"/>
            </a:pPr>
            <a:r>
              <a:rPr lang="en-US" sz="2200">
                <a:latin typeface="Calibri"/>
                <a:ea typeface="Calibri"/>
                <a:cs typeface="Calibri"/>
                <a:sym typeface="Calibri"/>
              </a:rPr>
              <a:t>TMUS, INFY and KNX yield good returns despite low volatilities implying stocks are worth buying for the long term as prices don’t fluctuate much. </a:t>
            </a:r>
            <a:endParaRPr sz="19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CONCLUSION</a:t>
            </a:r>
            <a:endParaRPr/>
          </a:p>
        </p:txBody>
      </p:sp>
      <p:sp>
        <p:nvSpPr>
          <p:cNvPr id="557" name="Google Shape;557;p25"/>
          <p:cNvSpPr txBox="1"/>
          <p:nvPr>
            <p:ph idx="1" type="body"/>
          </p:nvPr>
        </p:nvSpPr>
        <p:spPr>
          <a:xfrm>
            <a:off x="471340" y="1869412"/>
            <a:ext cx="11415859" cy="4913174"/>
          </a:xfrm>
          <a:prstGeom prst="rect">
            <a:avLst/>
          </a:prstGeom>
          <a:noFill/>
          <a:ln>
            <a:noFill/>
          </a:ln>
        </p:spPr>
        <p:txBody>
          <a:bodyPr anchorCtr="0" anchor="t" bIns="45700" lIns="91425" spcFirstLastPara="1" rIns="91425" wrap="square" tIns="45700">
            <a:noAutofit/>
          </a:bodyPr>
          <a:lstStyle/>
          <a:p>
            <a:pPr indent="-330200" lvl="0" marL="342900" rtl="0" algn="just">
              <a:lnSpc>
                <a:spcPct val="115000"/>
              </a:lnSpc>
              <a:spcBef>
                <a:spcPts val="1080"/>
              </a:spcBef>
              <a:spcAft>
                <a:spcPts val="0"/>
              </a:spcAft>
              <a:buSzPts val="1900"/>
              <a:buFont typeface="Calibri"/>
              <a:buChar char="◼"/>
            </a:pPr>
            <a:r>
              <a:rPr lang="en-US" sz="1900">
                <a:solidFill>
                  <a:schemeClr val="dk1"/>
                </a:solidFill>
                <a:latin typeface="Calibri"/>
                <a:ea typeface="Calibri"/>
                <a:cs typeface="Calibri"/>
                <a:sym typeface="Calibri"/>
              </a:rPr>
              <a:t>The main idea of this project is to make a prediction model which could help people trade in the stock market despite being </a:t>
            </a:r>
            <a:r>
              <a:rPr lang="en-US" sz="1900">
                <a:solidFill>
                  <a:schemeClr val="dk1"/>
                </a:solidFill>
                <a:latin typeface="Calibri"/>
                <a:ea typeface="Calibri"/>
                <a:cs typeface="Calibri"/>
                <a:sym typeface="Calibri"/>
              </a:rPr>
              <a:t>inexperienced </a:t>
            </a:r>
            <a:r>
              <a:rPr lang="en-US" sz="1900">
                <a:solidFill>
                  <a:schemeClr val="dk1"/>
                </a:solidFill>
                <a:latin typeface="Calibri"/>
                <a:ea typeface="Calibri"/>
                <a:cs typeface="Calibri"/>
                <a:sym typeface="Calibri"/>
              </a:rPr>
              <a:t>in the stock market. </a:t>
            </a:r>
            <a:endParaRPr sz="1900">
              <a:solidFill>
                <a:schemeClr val="dk1"/>
              </a:solidFill>
              <a:latin typeface="Calibri"/>
              <a:ea typeface="Calibri"/>
              <a:cs typeface="Calibri"/>
              <a:sym typeface="Calibri"/>
            </a:endParaRPr>
          </a:p>
          <a:p>
            <a:pPr indent="-330200" lvl="0" marL="342900" rtl="0" algn="just">
              <a:lnSpc>
                <a:spcPct val="115000"/>
              </a:lnSpc>
              <a:spcBef>
                <a:spcPts val="1080"/>
              </a:spcBef>
              <a:spcAft>
                <a:spcPts val="0"/>
              </a:spcAft>
              <a:buSzPts val="1900"/>
              <a:buFont typeface="Calibri"/>
              <a:buChar char="◼"/>
            </a:pPr>
            <a:r>
              <a:rPr lang="en-US" sz="1900">
                <a:solidFill>
                  <a:schemeClr val="dk1"/>
                </a:solidFill>
                <a:latin typeface="Calibri"/>
                <a:ea typeface="Calibri"/>
                <a:cs typeface="Calibri"/>
                <a:sym typeface="Calibri"/>
              </a:rPr>
              <a:t>We all know the stock market is a risky game and models or algorithms are not 100% correct every time but with the help of this project are trying to implement a model as accurate as possible keeping the current trend in mind. </a:t>
            </a:r>
            <a:endParaRPr sz="1900">
              <a:solidFill>
                <a:schemeClr val="dk1"/>
              </a:solidFill>
              <a:latin typeface="Calibri"/>
              <a:ea typeface="Calibri"/>
              <a:cs typeface="Calibri"/>
              <a:sym typeface="Calibri"/>
            </a:endParaRPr>
          </a:p>
          <a:p>
            <a:pPr indent="-330200" lvl="0" marL="342900" rtl="0" algn="just">
              <a:lnSpc>
                <a:spcPct val="115000"/>
              </a:lnSpc>
              <a:spcBef>
                <a:spcPts val="1080"/>
              </a:spcBef>
              <a:spcAft>
                <a:spcPts val="0"/>
              </a:spcAft>
              <a:buSzPts val="1900"/>
              <a:buFont typeface="Calibri"/>
              <a:buChar char="◼"/>
            </a:pPr>
            <a:r>
              <a:rPr lang="en-US" sz="1900">
                <a:solidFill>
                  <a:schemeClr val="dk1"/>
                </a:solidFill>
                <a:latin typeface="Calibri"/>
                <a:ea typeface="Calibri"/>
                <a:cs typeface="Calibri"/>
                <a:sym typeface="Calibri"/>
              </a:rPr>
              <a:t>A visual comparison of various stock models on the basis of which a person will be able to take calls regarding buying and selling of a particular stock is shown. </a:t>
            </a:r>
            <a:r>
              <a:rPr lang="en-US"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a:p>
            <a:pPr indent="-330200" lvl="0" marL="342900" rtl="0" algn="just">
              <a:lnSpc>
                <a:spcPct val="115000"/>
              </a:lnSpc>
              <a:spcBef>
                <a:spcPts val="1080"/>
              </a:spcBef>
              <a:spcAft>
                <a:spcPts val="0"/>
              </a:spcAft>
              <a:buSzPts val="1900"/>
              <a:buFont typeface="Calibri"/>
              <a:buChar char="◼"/>
            </a:pPr>
            <a:r>
              <a:rPr lang="en-US" sz="1900">
                <a:solidFill>
                  <a:schemeClr val="dk1"/>
                </a:solidFill>
                <a:latin typeface="Calibri"/>
                <a:ea typeface="Calibri"/>
                <a:cs typeface="Calibri"/>
                <a:sym typeface="Calibri"/>
              </a:rPr>
              <a:t>To identify this pattern we have used Markov Chain Models particularly Monte Carlo Simulations which searches for a pattern in the data set and makes predictions on the basis of it </a:t>
            </a:r>
            <a:endParaRPr sz="1900">
              <a:solidFill>
                <a:schemeClr val="dk1"/>
              </a:solidFill>
              <a:latin typeface="Calibri"/>
              <a:ea typeface="Calibri"/>
              <a:cs typeface="Calibri"/>
              <a:sym typeface="Calibri"/>
            </a:endParaRPr>
          </a:p>
          <a:p>
            <a:pPr indent="-330200" lvl="0" marL="342900" rtl="0" algn="just">
              <a:lnSpc>
                <a:spcPct val="115000"/>
              </a:lnSpc>
              <a:spcBef>
                <a:spcPts val="1080"/>
              </a:spcBef>
              <a:spcAft>
                <a:spcPts val="0"/>
              </a:spcAft>
              <a:buSzPts val="1900"/>
              <a:buFont typeface="Calibri"/>
              <a:buChar char="◼"/>
            </a:pPr>
            <a:r>
              <a:rPr lang="en-US" sz="1900">
                <a:solidFill>
                  <a:schemeClr val="dk1"/>
                </a:solidFill>
                <a:latin typeface="Calibri"/>
                <a:ea typeface="Calibri"/>
                <a:cs typeface="Calibri"/>
                <a:sym typeface="Calibri"/>
              </a:rPr>
              <a:t>Then with the help of deep learning we could make understanding stock market workload easy for analysts and even for customers who want to start trading by investing in stocks despite little knowledge.</a:t>
            </a:r>
            <a:endParaRPr sz="1900">
              <a:solidFill>
                <a:schemeClr val="dk1"/>
              </a:solidFill>
              <a:latin typeface="Calibri"/>
              <a:ea typeface="Calibri"/>
              <a:cs typeface="Calibri"/>
              <a:sym typeface="Calibri"/>
            </a:endParaRPr>
          </a:p>
          <a:p>
            <a:pPr indent="-330200" lvl="0" marL="342900" rtl="0" algn="just">
              <a:lnSpc>
                <a:spcPct val="115000"/>
              </a:lnSpc>
              <a:spcBef>
                <a:spcPts val="1080"/>
              </a:spcBef>
              <a:spcAft>
                <a:spcPts val="0"/>
              </a:spcAft>
              <a:buSzPts val="1900"/>
              <a:buFont typeface="Calibri"/>
              <a:buChar char="◼"/>
            </a:pPr>
            <a:r>
              <a:rPr lang="en-US" sz="1900">
                <a:solidFill>
                  <a:schemeClr val="dk1"/>
                </a:solidFill>
                <a:latin typeface="Calibri"/>
                <a:ea typeface="Calibri"/>
                <a:cs typeface="Calibri"/>
                <a:sym typeface="Calibri"/>
              </a:rPr>
              <a:t>Sentiment analysis is used to understand financial news and make decisions on stock market investments.</a:t>
            </a:r>
            <a:endParaRPr sz="19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2" name="Shape 562"/>
        <p:cNvGrpSpPr/>
        <p:nvPr/>
      </p:nvGrpSpPr>
      <p:grpSpPr>
        <a:xfrm>
          <a:off x="0" y="0"/>
          <a:ext cx="0" cy="0"/>
          <a:chOff x="0" y="0"/>
          <a:chExt cx="0" cy="0"/>
        </a:xfrm>
      </p:grpSpPr>
      <p:sp>
        <p:nvSpPr>
          <p:cNvPr id="563" name="Google Shape;563;p27"/>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Digital Numbers" id="564" name="Google Shape;564;p27"/>
          <p:cNvPicPr preferRelativeResize="0"/>
          <p:nvPr/>
        </p:nvPicPr>
        <p:blipFill rotWithShape="1">
          <a:blip r:embed="rId3">
            <a:alphaModFix/>
          </a:blip>
          <a:srcRect b="1" l="2189" r="9640" t="0"/>
          <a:stretch/>
        </p:blipFill>
        <p:spPr>
          <a:xfrm>
            <a:off x="446534" y="723899"/>
            <a:ext cx="7498616" cy="5676901"/>
          </a:xfrm>
          <a:prstGeom prst="rect">
            <a:avLst/>
          </a:prstGeom>
          <a:noFill/>
          <a:ln>
            <a:noFill/>
          </a:ln>
        </p:spPr>
      </p:pic>
      <p:sp>
        <p:nvSpPr>
          <p:cNvPr id="565" name="Google Shape;565;p27"/>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7"/>
          <p:cNvSpPr txBox="1"/>
          <p:nvPr>
            <p:ph type="ctrTitle"/>
          </p:nvPr>
        </p:nvSpPr>
        <p:spPr>
          <a:xfrm>
            <a:off x="8296275" y="1419226"/>
            <a:ext cx="3081576" cy="1746762"/>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FFFFF"/>
              </a:buClr>
              <a:buSzPts val="3600"/>
              <a:buFont typeface="Gill Sans"/>
              <a:buNone/>
            </a:pPr>
            <a:r>
              <a:rPr lang="en-US">
                <a:solidFill>
                  <a:srgbClr val="FFFFFF"/>
                </a:solidFill>
              </a:rPr>
              <a:t>THANK YOU</a:t>
            </a:r>
            <a:endParaRPr/>
          </a:p>
        </p:txBody>
      </p:sp>
      <p:sp>
        <p:nvSpPr>
          <p:cNvPr id="567" name="Google Shape;567;p27"/>
          <p:cNvSpPr txBox="1"/>
          <p:nvPr>
            <p:ph idx="1" type="subTitle"/>
          </p:nvPr>
        </p:nvSpPr>
        <p:spPr>
          <a:xfrm>
            <a:off x="8296275" y="3505095"/>
            <a:ext cx="3081576" cy="262900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840"/>
              <a:buNone/>
            </a:pPr>
            <a:r>
              <a:rPr lang="en-US" sz="2000">
                <a:solidFill>
                  <a:schemeClr val="lt2"/>
                </a:solidFill>
              </a:rPr>
              <a:t>SANCHITA SURYAVANSHI</a:t>
            </a:r>
            <a:endParaRPr sz="2000">
              <a:solidFill>
                <a:schemeClr val="lt2"/>
              </a:solidFill>
            </a:endParaRPr>
          </a:p>
          <a:p>
            <a:pPr indent="0" lvl="0" marL="0" rtl="0" algn="ctr">
              <a:lnSpc>
                <a:spcPct val="100000"/>
              </a:lnSpc>
              <a:spcBef>
                <a:spcPts val="0"/>
              </a:spcBef>
              <a:spcAft>
                <a:spcPts val="0"/>
              </a:spcAft>
              <a:buSzPts val="1840"/>
              <a:buNone/>
            </a:pPr>
            <a:r>
              <a:rPr lang="en-US" sz="2000">
                <a:solidFill>
                  <a:schemeClr val="lt2"/>
                </a:solidFill>
              </a:rPr>
              <a:t>18BCE0506</a:t>
            </a:r>
            <a:endParaRPr sz="2000">
              <a:solidFill>
                <a:schemeClr val="lt2"/>
              </a:solidFill>
            </a:endParaRPr>
          </a:p>
          <a:p>
            <a:pPr indent="0" lvl="0" marL="0" rtl="0" algn="ctr">
              <a:lnSpc>
                <a:spcPct val="100000"/>
              </a:lnSpc>
              <a:spcBef>
                <a:spcPts val="0"/>
              </a:spcBef>
              <a:spcAft>
                <a:spcPts val="0"/>
              </a:spcAft>
              <a:buSzPts val="1840"/>
              <a:buNone/>
            </a:pPr>
            <a:r>
              <a:t/>
            </a:r>
            <a:endParaRPr sz="2000">
              <a:solidFill>
                <a:schemeClr val="lt2"/>
              </a:solidFill>
            </a:endParaRPr>
          </a:p>
          <a:p>
            <a:pPr indent="0" lvl="0" marL="0" rtl="0" algn="ctr">
              <a:lnSpc>
                <a:spcPct val="100000"/>
              </a:lnSpc>
              <a:spcBef>
                <a:spcPts val="0"/>
              </a:spcBef>
              <a:spcAft>
                <a:spcPts val="0"/>
              </a:spcAft>
              <a:buSzPts val="1840"/>
              <a:buNone/>
            </a:pPr>
            <a:r>
              <a:rPr lang="en-US" sz="2000">
                <a:solidFill>
                  <a:schemeClr val="lt2"/>
                </a:solidFill>
              </a:rPr>
              <a:t>KAREN PINTO</a:t>
            </a:r>
            <a:endParaRPr/>
          </a:p>
          <a:p>
            <a:pPr indent="0" lvl="0" marL="0" rtl="0" algn="ctr">
              <a:lnSpc>
                <a:spcPct val="100000"/>
              </a:lnSpc>
              <a:spcBef>
                <a:spcPts val="0"/>
              </a:spcBef>
              <a:spcAft>
                <a:spcPts val="0"/>
              </a:spcAft>
              <a:buSzPts val="1840"/>
              <a:buNone/>
            </a:pPr>
            <a:r>
              <a:rPr lang="en-US" sz="2000">
                <a:solidFill>
                  <a:schemeClr val="lt2"/>
                </a:solidFill>
              </a:rPr>
              <a:t>18BCE0596</a:t>
            </a:r>
            <a:endParaRPr/>
          </a:p>
          <a:p>
            <a:pPr indent="0" lvl="0" marL="0" rtl="0" algn="l">
              <a:lnSpc>
                <a:spcPct val="100000"/>
              </a:lnSpc>
              <a:spcBef>
                <a:spcPts val="920"/>
              </a:spcBef>
              <a:spcAft>
                <a:spcPts val="0"/>
              </a:spcAft>
              <a:buSzPts val="1472"/>
              <a:buNone/>
            </a:pPr>
            <a:r>
              <a:t/>
            </a:r>
            <a:endParaRPr>
              <a:solidFill>
                <a:schemeClr val="lt2"/>
              </a:solidFill>
            </a:endParaRPr>
          </a:p>
          <a:p>
            <a:pPr indent="0" lvl="0" marL="0" rtl="0" algn="l">
              <a:lnSpc>
                <a:spcPct val="100000"/>
              </a:lnSpc>
              <a:spcBef>
                <a:spcPts val="920"/>
              </a:spcBef>
              <a:spcAft>
                <a:spcPts val="0"/>
              </a:spcAft>
              <a:buSzPts val="1472"/>
              <a:buNone/>
            </a:pPr>
            <a:r>
              <a:t/>
            </a:r>
            <a:endParaRPr>
              <a:solidFill>
                <a:schemeClr val="lt2"/>
              </a:solidFill>
            </a:endParaRPr>
          </a:p>
        </p:txBody>
      </p:sp>
      <p:grpSp>
        <p:nvGrpSpPr>
          <p:cNvPr id="568" name="Google Shape;568;p27"/>
          <p:cNvGrpSpPr/>
          <p:nvPr/>
        </p:nvGrpSpPr>
        <p:grpSpPr>
          <a:xfrm>
            <a:off x="446534" y="453643"/>
            <a:ext cx="11298933" cy="98554"/>
            <a:chOff x="446534" y="453643"/>
            <a:chExt cx="11298933" cy="98554"/>
          </a:xfrm>
        </p:grpSpPr>
        <p:sp>
          <p:nvSpPr>
            <p:cNvPr id="569" name="Google Shape;569;p27"/>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7"/>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14c78e352b_0_5"/>
          <p:cNvSpPr txBox="1"/>
          <p:nvPr>
            <p:ph type="title"/>
          </p:nvPr>
        </p:nvSpPr>
        <p:spPr>
          <a:xfrm>
            <a:off x="9113399" y="1464300"/>
            <a:ext cx="2549700" cy="20301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2400"/>
              <a:t>ARCHITECTURE</a:t>
            </a:r>
            <a:endParaRPr sz="2400"/>
          </a:p>
          <a:p>
            <a:pPr indent="0" lvl="0" marL="0" rtl="0" algn="ctr">
              <a:lnSpc>
                <a:spcPct val="100000"/>
              </a:lnSpc>
              <a:spcBef>
                <a:spcPts val="0"/>
              </a:spcBef>
              <a:spcAft>
                <a:spcPts val="0"/>
              </a:spcAft>
              <a:buClr>
                <a:schemeClr val="dk1"/>
              </a:buClr>
              <a:buSzPts val="1100"/>
              <a:buFont typeface="Arial"/>
              <a:buNone/>
            </a:pPr>
            <a:r>
              <a:rPr lang="en-US" sz="2400"/>
              <a:t>DIAGRAM</a:t>
            </a:r>
            <a:endParaRPr sz="2400"/>
          </a:p>
        </p:txBody>
      </p:sp>
      <p:pic>
        <p:nvPicPr>
          <p:cNvPr id="129" name="Google Shape;129;g114c78e352b_0_5"/>
          <p:cNvPicPr preferRelativeResize="0"/>
          <p:nvPr/>
        </p:nvPicPr>
        <p:blipFill>
          <a:blip r:embed="rId3">
            <a:alphaModFix/>
          </a:blip>
          <a:stretch>
            <a:fillRect/>
          </a:stretch>
        </p:blipFill>
        <p:spPr>
          <a:xfrm>
            <a:off x="453226" y="0"/>
            <a:ext cx="8098700" cy="677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139616ef65_0_46"/>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ROADMAP</a:t>
            </a:r>
            <a:endParaRPr/>
          </a:p>
        </p:txBody>
      </p:sp>
      <p:grpSp>
        <p:nvGrpSpPr>
          <p:cNvPr id="135" name="Google Shape;135;g1139616ef65_0_46"/>
          <p:cNvGrpSpPr/>
          <p:nvPr/>
        </p:nvGrpSpPr>
        <p:grpSpPr>
          <a:xfrm>
            <a:off x="837942" y="3968151"/>
            <a:ext cx="10009487" cy="2145588"/>
            <a:chOff x="929030" y="3204577"/>
            <a:chExt cx="7601372" cy="1520400"/>
          </a:xfrm>
        </p:grpSpPr>
        <p:cxnSp>
          <p:nvCxnSpPr>
            <p:cNvPr id="136" name="Google Shape;136;g1139616ef65_0_46"/>
            <p:cNvCxnSpPr>
              <a:stCxn id="137" idx="6"/>
              <a:endCxn id="138" idx="2"/>
            </p:cNvCxnSpPr>
            <p:nvPr/>
          </p:nvCxnSpPr>
          <p:spPr>
            <a:xfrm flipH="1" rot="10800000">
              <a:off x="1537730" y="3964907"/>
              <a:ext cx="5429400" cy="15000"/>
            </a:xfrm>
            <a:prstGeom prst="straightConnector1">
              <a:avLst/>
            </a:prstGeom>
            <a:noFill/>
            <a:ln cap="flat" cmpd="sng" w="19050">
              <a:solidFill>
                <a:srgbClr val="4285F4"/>
              </a:solidFill>
              <a:prstDash val="dot"/>
              <a:round/>
              <a:headEnd len="sm" w="sm" type="none"/>
              <a:tailEnd len="sm" w="sm" type="none"/>
            </a:ln>
          </p:spPr>
        </p:cxnSp>
        <p:sp>
          <p:nvSpPr>
            <p:cNvPr id="137" name="Google Shape;137;g1139616ef65_0_46"/>
            <p:cNvSpPr/>
            <p:nvPr/>
          </p:nvSpPr>
          <p:spPr>
            <a:xfrm>
              <a:off x="929030" y="3675557"/>
              <a:ext cx="608700" cy="6087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1139616ef65_0_46"/>
            <p:cNvSpPr/>
            <p:nvPr/>
          </p:nvSpPr>
          <p:spPr>
            <a:xfrm>
              <a:off x="4706300" y="3340525"/>
              <a:ext cx="1260300" cy="11727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1139616ef65_0_46"/>
            <p:cNvSpPr/>
            <p:nvPr/>
          </p:nvSpPr>
          <p:spPr>
            <a:xfrm>
              <a:off x="6967102" y="3204577"/>
              <a:ext cx="1563300" cy="15204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g1139616ef65_0_46"/>
          <p:cNvSpPr txBox="1"/>
          <p:nvPr/>
        </p:nvSpPr>
        <p:spPr>
          <a:xfrm>
            <a:off x="706600" y="2811075"/>
            <a:ext cx="2388900" cy="55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285F4"/>
                </a:solidFill>
                <a:latin typeface="Roboto"/>
                <a:ea typeface="Roboto"/>
                <a:cs typeface="Roboto"/>
                <a:sym typeface="Roboto"/>
              </a:rPr>
              <a:t>Deep Learning Models</a:t>
            </a:r>
            <a:endParaRPr b="0" i="0" sz="2000" u="none" cap="none" strike="noStrike">
              <a:solidFill>
                <a:srgbClr val="4285F4"/>
              </a:solidFill>
              <a:latin typeface="Roboto"/>
              <a:ea typeface="Roboto"/>
              <a:cs typeface="Roboto"/>
              <a:sym typeface="Roboto"/>
            </a:endParaRPr>
          </a:p>
        </p:txBody>
      </p:sp>
      <p:sp>
        <p:nvSpPr>
          <p:cNvPr id="141" name="Google Shape;141;g1139616ef65_0_46"/>
          <p:cNvSpPr txBox="1"/>
          <p:nvPr/>
        </p:nvSpPr>
        <p:spPr>
          <a:xfrm>
            <a:off x="706600" y="3364275"/>
            <a:ext cx="2325900" cy="114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US" sz="1400" u="none" cap="none" strike="noStrike">
                <a:solidFill>
                  <a:srgbClr val="424242"/>
                </a:solidFill>
                <a:latin typeface="Roboto"/>
                <a:ea typeface="Roboto"/>
                <a:cs typeface="Roboto"/>
                <a:sym typeface="Roboto"/>
              </a:rPr>
              <a:t>Comparing various algorithms to find the best suited one for predicting future stocks</a:t>
            </a:r>
            <a:endParaRPr b="0" i="0" sz="1400" u="none" cap="none" strike="noStrike">
              <a:solidFill>
                <a:srgbClr val="424242"/>
              </a:solidFill>
              <a:latin typeface="Roboto"/>
              <a:ea typeface="Roboto"/>
              <a:cs typeface="Roboto"/>
              <a:sym typeface="Roboto"/>
            </a:endParaRPr>
          </a:p>
        </p:txBody>
      </p:sp>
      <p:cxnSp>
        <p:nvCxnSpPr>
          <p:cNvPr id="142" name="Google Shape;142;g1139616ef65_0_46"/>
          <p:cNvCxnSpPr/>
          <p:nvPr/>
        </p:nvCxnSpPr>
        <p:spPr>
          <a:xfrm flipH="1">
            <a:off x="3218925" y="2698025"/>
            <a:ext cx="12900" cy="1579200"/>
          </a:xfrm>
          <a:prstGeom prst="straightConnector1">
            <a:avLst/>
          </a:prstGeom>
          <a:noFill/>
          <a:ln cap="flat" cmpd="sng" w="9525">
            <a:solidFill>
              <a:srgbClr val="B7B7B7"/>
            </a:solidFill>
            <a:prstDash val="solid"/>
            <a:round/>
            <a:headEnd len="sm" w="sm" type="none"/>
            <a:tailEnd len="sm" w="sm" type="none"/>
          </a:ln>
        </p:spPr>
      </p:cxnSp>
      <p:sp>
        <p:nvSpPr>
          <p:cNvPr id="143" name="Google Shape;143;g1139616ef65_0_46"/>
          <p:cNvSpPr txBox="1"/>
          <p:nvPr/>
        </p:nvSpPr>
        <p:spPr>
          <a:xfrm>
            <a:off x="3310600" y="2698025"/>
            <a:ext cx="2388900" cy="55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285F4"/>
                </a:solidFill>
                <a:latin typeface="Roboto"/>
                <a:ea typeface="Roboto"/>
                <a:cs typeface="Roboto"/>
                <a:sym typeface="Roboto"/>
              </a:rPr>
              <a:t>Sentiment </a:t>
            </a:r>
            <a:endParaRPr b="0" i="0" sz="2000" u="none" cap="none" strike="noStrike">
              <a:solidFill>
                <a:srgbClr val="4285F4"/>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285F4"/>
                </a:solidFill>
                <a:latin typeface="Roboto"/>
                <a:ea typeface="Roboto"/>
                <a:cs typeface="Roboto"/>
                <a:sym typeface="Roboto"/>
              </a:rPr>
              <a:t>Analysis</a:t>
            </a:r>
            <a:endParaRPr b="0" i="0" sz="2000" u="none" cap="none" strike="noStrike">
              <a:solidFill>
                <a:srgbClr val="4285F4"/>
              </a:solidFill>
              <a:latin typeface="Roboto"/>
              <a:ea typeface="Roboto"/>
              <a:cs typeface="Roboto"/>
              <a:sym typeface="Roboto"/>
            </a:endParaRPr>
          </a:p>
        </p:txBody>
      </p:sp>
      <p:sp>
        <p:nvSpPr>
          <p:cNvPr id="144" name="Google Shape;144;g1139616ef65_0_46"/>
          <p:cNvSpPr txBox="1"/>
          <p:nvPr/>
        </p:nvSpPr>
        <p:spPr>
          <a:xfrm>
            <a:off x="3282025" y="3282800"/>
            <a:ext cx="2548800" cy="90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US" sz="1400" u="none" cap="none" strike="noStrike">
                <a:solidFill>
                  <a:srgbClr val="424242"/>
                </a:solidFill>
                <a:latin typeface="Roboto"/>
                <a:ea typeface="Roboto"/>
                <a:cs typeface="Roboto"/>
                <a:sym typeface="Roboto"/>
              </a:rPr>
              <a:t>Process of detecting positive or negative sentiments in news articles.</a:t>
            </a:r>
            <a:endParaRPr b="0" i="0" sz="1400" u="none" cap="none" strike="noStrike">
              <a:solidFill>
                <a:srgbClr val="424242"/>
              </a:solidFill>
              <a:latin typeface="Roboto"/>
              <a:ea typeface="Roboto"/>
              <a:cs typeface="Roboto"/>
              <a:sym typeface="Roboto"/>
            </a:endParaRPr>
          </a:p>
        </p:txBody>
      </p:sp>
      <p:cxnSp>
        <p:nvCxnSpPr>
          <p:cNvPr id="145" name="Google Shape;145;g1139616ef65_0_46"/>
          <p:cNvCxnSpPr/>
          <p:nvPr/>
        </p:nvCxnSpPr>
        <p:spPr>
          <a:xfrm flipH="1">
            <a:off x="8742850" y="2219550"/>
            <a:ext cx="31200" cy="1589400"/>
          </a:xfrm>
          <a:prstGeom prst="straightConnector1">
            <a:avLst/>
          </a:prstGeom>
          <a:noFill/>
          <a:ln cap="flat" cmpd="sng" w="9525">
            <a:solidFill>
              <a:srgbClr val="B7B7B7"/>
            </a:solidFill>
            <a:prstDash val="solid"/>
            <a:round/>
            <a:headEnd len="sm" w="sm" type="none"/>
            <a:tailEnd len="sm" w="sm" type="none"/>
          </a:ln>
        </p:spPr>
      </p:cxnSp>
      <p:sp>
        <p:nvSpPr>
          <p:cNvPr id="146" name="Google Shape;146;g1139616ef65_0_46"/>
          <p:cNvSpPr txBox="1"/>
          <p:nvPr/>
        </p:nvSpPr>
        <p:spPr>
          <a:xfrm>
            <a:off x="8893875" y="2144825"/>
            <a:ext cx="2844000" cy="55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4285F4"/>
                </a:solidFill>
                <a:latin typeface="Roboto"/>
                <a:ea typeface="Roboto"/>
                <a:cs typeface="Roboto"/>
                <a:sym typeface="Roboto"/>
              </a:rPr>
              <a:t>Visualization </a:t>
            </a:r>
            <a:endParaRPr b="0" i="0" sz="2000" u="none" cap="none" strike="noStrike">
              <a:solidFill>
                <a:srgbClr val="4285F4"/>
              </a:solidFill>
              <a:latin typeface="Roboto"/>
              <a:ea typeface="Roboto"/>
              <a:cs typeface="Roboto"/>
              <a:sym typeface="Roboto"/>
            </a:endParaRPr>
          </a:p>
        </p:txBody>
      </p:sp>
      <p:sp>
        <p:nvSpPr>
          <p:cNvPr id="147" name="Google Shape;147;g1139616ef65_0_46"/>
          <p:cNvSpPr txBox="1"/>
          <p:nvPr/>
        </p:nvSpPr>
        <p:spPr>
          <a:xfrm>
            <a:off x="8840700" y="2578625"/>
            <a:ext cx="2666100" cy="123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US" sz="1400" u="none" cap="none" strike="noStrike">
                <a:solidFill>
                  <a:srgbClr val="424242"/>
                </a:solidFill>
                <a:latin typeface="Roboto"/>
                <a:ea typeface="Roboto"/>
                <a:cs typeface="Roboto"/>
                <a:sym typeface="Roboto"/>
              </a:rPr>
              <a:t>The simulations will help see all the possible outcomes, to understand the pattern and assess the impact of risk for better decision making.</a:t>
            </a:r>
            <a:endParaRPr b="0" i="0" sz="1200" u="none" cap="none" strike="noStrike">
              <a:solidFill>
                <a:srgbClr val="424242"/>
              </a:solidFill>
              <a:latin typeface="Roboto"/>
              <a:ea typeface="Roboto"/>
              <a:cs typeface="Roboto"/>
              <a:sym typeface="Roboto"/>
            </a:endParaRPr>
          </a:p>
        </p:txBody>
      </p:sp>
      <p:cxnSp>
        <p:nvCxnSpPr>
          <p:cNvPr id="148" name="Google Shape;148;g1139616ef65_0_46"/>
          <p:cNvCxnSpPr/>
          <p:nvPr/>
        </p:nvCxnSpPr>
        <p:spPr>
          <a:xfrm flipH="1">
            <a:off x="640225" y="2777750"/>
            <a:ext cx="13200" cy="1914000"/>
          </a:xfrm>
          <a:prstGeom prst="straightConnector1">
            <a:avLst/>
          </a:prstGeom>
          <a:noFill/>
          <a:ln cap="flat" cmpd="sng" w="9525">
            <a:solidFill>
              <a:srgbClr val="B7B7B7"/>
            </a:solidFill>
            <a:prstDash val="solid"/>
            <a:round/>
            <a:headEnd len="sm" w="sm" type="none"/>
            <a:tailEnd len="sm" w="sm" type="none"/>
          </a:ln>
        </p:spPr>
      </p:cxnSp>
      <p:sp>
        <p:nvSpPr>
          <p:cNvPr id="149" name="Google Shape;149;g1139616ef65_0_46"/>
          <p:cNvSpPr/>
          <p:nvPr/>
        </p:nvSpPr>
        <p:spPr>
          <a:xfrm>
            <a:off x="3208900" y="4358750"/>
            <a:ext cx="1312200" cy="13644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 name="Google Shape;150;g1139616ef65_0_46"/>
          <p:cNvCxnSpPr/>
          <p:nvPr/>
        </p:nvCxnSpPr>
        <p:spPr>
          <a:xfrm flipH="1">
            <a:off x="5914625" y="2538525"/>
            <a:ext cx="28500" cy="1649700"/>
          </a:xfrm>
          <a:prstGeom prst="straightConnector1">
            <a:avLst/>
          </a:prstGeom>
          <a:noFill/>
          <a:ln cap="flat" cmpd="sng" w="9525">
            <a:solidFill>
              <a:srgbClr val="B7B7B7"/>
            </a:solidFill>
            <a:prstDash val="solid"/>
            <a:round/>
            <a:headEnd len="sm" w="sm" type="none"/>
            <a:tailEnd len="sm" w="sm" type="none"/>
          </a:ln>
        </p:spPr>
      </p:cxnSp>
      <p:sp>
        <p:nvSpPr>
          <p:cNvPr id="151" name="Google Shape;151;g1139616ef65_0_46"/>
          <p:cNvSpPr txBox="1"/>
          <p:nvPr/>
        </p:nvSpPr>
        <p:spPr>
          <a:xfrm>
            <a:off x="6026716" y="2578633"/>
            <a:ext cx="2388900" cy="55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US" sz="2000">
                <a:solidFill>
                  <a:srgbClr val="4285F4"/>
                </a:solidFill>
                <a:latin typeface="Roboto"/>
                <a:ea typeface="Roboto"/>
                <a:cs typeface="Roboto"/>
                <a:sym typeface="Roboto"/>
              </a:rPr>
              <a:t>Trading </a:t>
            </a:r>
            <a:r>
              <a:rPr b="0" i="0" lang="en-US" sz="2000" u="none" cap="none" strike="noStrike">
                <a:solidFill>
                  <a:srgbClr val="4285F4"/>
                </a:solidFill>
                <a:latin typeface="Roboto"/>
                <a:ea typeface="Roboto"/>
                <a:cs typeface="Roboto"/>
                <a:sym typeface="Roboto"/>
              </a:rPr>
              <a:t>Agents</a:t>
            </a:r>
            <a:endParaRPr b="0" i="0" sz="2000" u="none" cap="none" strike="noStrike">
              <a:solidFill>
                <a:srgbClr val="4285F4"/>
              </a:solidFill>
              <a:latin typeface="Roboto"/>
              <a:ea typeface="Roboto"/>
              <a:cs typeface="Roboto"/>
              <a:sym typeface="Roboto"/>
            </a:endParaRPr>
          </a:p>
        </p:txBody>
      </p:sp>
      <p:sp>
        <p:nvSpPr>
          <p:cNvPr id="152" name="Google Shape;152;g1139616ef65_0_46"/>
          <p:cNvSpPr txBox="1"/>
          <p:nvPr/>
        </p:nvSpPr>
        <p:spPr>
          <a:xfrm>
            <a:off x="5977675" y="3018450"/>
            <a:ext cx="2666100" cy="101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n-US" sz="1400" u="none" cap="none" strike="noStrike">
                <a:solidFill>
                  <a:srgbClr val="424242"/>
                </a:solidFill>
                <a:latin typeface="Roboto"/>
                <a:ea typeface="Roboto"/>
                <a:cs typeface="Roboto"/>
                <a:sym typeface="Roboto"/>
              </a:rPr>
              <a:t>These agents will help investors to be able to buy or sell 1 unit per transaction.</a:t>
            </a:r>
            <a:endParaRPr b="0" i="0" sz="1400" u="none" cap="none" strike="noStrike">
              <a:solidFill>
                <a:srgbClr val="424242"/>
              </a:solidFill>
              <a:latin typeface="Roboto"/>
              <a:ea typeface="Roboto"/>
              <a:cs typeface="Roboto"/>
              <a:sym typeface="Roboto"/>
            </a:endParaRPr>
          </a:p>
        </p:txBody>
      </p:sp>
      <p:sp>
        <p:nvSpPr>
          <p:cNvPr id="153" name="Google Shape;153;g1139616ef65_0_46"/>
          <p:cNvSpPr txBox="1"/>
          <p:nvPr/>
        </p:nvSpPr>
        <p:spPr>
          <a:xfrm>
            <a:off x="6206775" y="1900575"/>
            <a:ext cx="524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Overhead shot of young people sitting on a boardwalk" id="159" name="Google Shape;159;g1139616ef65_0_70"/>
          <p:cNvPicPr preferRelativeResize="0"/>
          <p:nvPr/>
        </p:nvPicPr>
        <p:blipFill rotWithShape="1">
          <a:blip r:embed="rId3">
            <a:alphaModFix/>
          </a:blip>
          <a:srcRect b="8063" l="0" r="1253" t="8630"/>
          <a:stretch/>
        </p:blipFill>
        <p:spPr>
          <a:xfrm>
            <a:off x="0" y="0"/>
            <a:ext cx="12192000" cy="6858001"/>
          </a:xfrm>
          <a:prstGeom prst="rect">
            <a:avLst/>
          </a:prstGeom>
          <a:noFill/>
          <a:ln>
            <a:noFill/>
          </a:ln>
        </p:spPr>
      </p:pic>
      <p:sp>
        <p:nvSpPr>
          <p:cNvPr id="160" name="Google Shape;160;g1139616ef65_0_70"/>
          <p:cNvSpPr txBox="1"/>
          <p:nvPr/>
        </p:nvSpPr>
        <p:spPr>
          <a:xfrm>
            <a:off x="580875" y="372150"/>
            <a:ext cx="5555400" cy="152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Roboto"/>
                <a:ea typeface="Roboto"/>
                <a:cs typeface="Roboto"/>
                <a:sym typeface="Roboto"/>
              </a:rPr>
              <a:t>DATASET TO BE USED</a:t>
            </a:r>
            <a:endParaRPr b="1" i="0" sz="3000" u="none" cap="none" strike="noStrike">
              <a:solidFill>
                <a:srgbClr val="FFFFFF"/>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3000"/>
              <a:buFont typeface="Arial"/>
              <a:buNone/>
            </a:pPr>
            <a:r>
              <a:rPr b="0" i="0" lang="en-US" sz="3000" u="none" cap="none" strike="noStrike">
                <a:solidFill>
                  <a:srgbClr val="FFFFFF"/>
                </a:solidFill>
                <a:latin typeface="Roboto"/>
                <a:ea typeface="Roboto"/>
                <a:cs typeface="Roboto"/>
                <a:sym typeface="Roboto"/>
              </a:rPr>
              <a:t>YAHOO Finance</a:t>
            </a:r>
            <a:endParaRPr b="0" i="0" sz="3000" u="none" cap="none" strike="noStrike">
              <a:solidFill>
                <a:srgbClr val="FFFFFF"/>
              </a:solidFill>
              <a:latin typeface="Roboto"/>
              <a:ea typeface="Roboto"/>
              <a:cs typeface="Roboto"/>
              <a:sym typeface="Roboto"/>
            </a:endParaRPr>
          </a:p>
          <a:p>
            <a:pPr indent="0" lvl="0" marL="0" marR="0" rtl="0" algn="l">
              <a:lnSpc>
                <a:spcPct val="100000"/>
              </a:lnSpc>
              <a:spcBef>
                <a:spcPts val="1000"/>
              </a:spcBef>
              <a:spcAft>
                <a:spcPts val="1000"/>
              </a:spcAft>
              <a:buClr>
                <a:srgbClr val="000000"/>
              </a:buClr>
              <a:buSzPts val="3000"/>
              <a:buFont typeface="Arial"/>
              <a:buNone/>
            </a:pPr>
            <a:r>
              <a:t/>
            </a:r>
            <a:endParaRPr b="0" i="0" sz="3000" u="none" cap="none" strike="noStrike">
              <a:solidFill>
                <a:srgbClr val="FFFFFF"/>
              </a:solidFill>
              <a:latin typeface="Roboto"/>
              <a:ea typeface="Roboto"/>
              <a:cs typeface="Roboto"/>
              <a:sym typeface="Roboto"/>
            </a:endParaRPr>
          </a:p>
        </p:txBody>
      </p:sp>
      <p:grpSp>
        <p:nvGrpSpPr>
          <p:cNvPr id="161" name="Google Shape;161;g1139616ef65_0_70"/>
          <p:cNvGrpSpPr/>
          <p:nvPr/>
        </p:nvGrpSpPr>
        <p:grpSpPr>
          <a:xfrm>
            <a:off x="7697013" y="1152677"/>
            <a:ext cx="4183208" cy="4249688"/>
            <a:chOff x="5212394" y="864520"/>
            <a:chExt cx="3307407" cy="3307407"/>
          </a:xfrm>
        </p:grpSpPr>
        <p:sp>
          <p:nvSpPr>
            <p:cNvPr id="162" name="Google Shape;162;g1139616ef65_0_70"/>
            <p:cNvSpPr/>
            <p:nvPr/>
          </p:nvSpPr>
          <p:spPr>
            <a:xfrm>
              <a:off x="5212394"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1139616ef65_0_70"/>
            <p:cNvSpPr/>
            <p:nvPr/>
          </p:nvSpPr>
          <p:spPr>
            <a:xfrm>
              <a:off x="5549484"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1139616ef65_0_70"/>
            <p:cNvSpPr/>
            <p:nvPr/>
          </p:nvSpPr>
          <p:spPr>
            <a:xfrm>
              <a:off x="5886575"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1139616ef65_0_70"/>
            <p:cNvSpPr/>
            <p:nvPr/>
          </p:nvSpPr>
          <p:spPr>
            <a:xfrm>
              <a:off x="6223663"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1139616ef65_0_70"/>
            <p:cNvSpPr/>
            <p:nvPr/>
          </p:nvSpPr>
          <p:spPr>
            <a:xfrm>
              <a:off x="6560753"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1139616ef65_0_70"/>
            <p:cNvSpPr/>
            <p:nvPr/>
          </p:nvSpPr>
          <p:spPr>
            <a:xfrm>
              <a:off x="6897844"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1139616ef65_0_70"/>
            <p:cNvSpPr/>
            <p:nvPr/>
          </p:nvSpPr>
          <p:spPr>
            <a:xfrm>
              <a:off x="7234932"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1139616ef65_0_70"/>
            <p:cNvSpPr/>
            <p:nvPr/>
          </p:nvSpPr>
          <p:spPr>
            <a:xfrm>
              <a:off x="7572023"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1139616ef65_0_70"/>
            <p:cNvSpPr/>
            <p:nvPr/>
          </p:nvSpPr>
          <p:spPr>
            <a:xfrm>
              <a:off x="7909113"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1139616ef65_0_70"/>
            <p:cNvSpPr/>
            <p:nvPr/>
          </p:nvSpPr>
          <p:spPr>
            <a:xfrm>
              <a:off x="8246201" y="86452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1139616ef65_0_70"/>
            <p:cNvSpPr/>
            <p:nvPr/>
          </p:nvSpPr>
          <p:spPr>
            <a:xfrm>
              <a:off x="5212394"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1139616ef65_0_70"/>
            <p:cNvSpPr/>
            <p:nvPr/>
          </p:nvSpPr>
          <p:spPr>
            <a:xfrm>
              <a:off x="5549484"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1139616ef65_0_70"/>
            <p:cNvSpPr/>
            <p:nvPr/>
          </p:nvSpPr>
          <p:spPr>
            <a:xfrm>
              <a:off x="5886575" y="1201621"/>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1139616ef65_0_70"/>
            <p:cNvSpPr/>
            <p:nvPr/>
          </p:nvSpPr>
          <p:spPr>
            <a:xfrm>
              <a:off x="6223663"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1139616ef65_0_70"/>
            <p:cNvSpPr/>
            <p:nvPr/>
          </p:nvSpPr>
          <p:spPr>
            <a:xfrm>
              <a:off x="6560753"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1139616ef65_0_70"/>
            <p:cNvSpPr/>
            <p:nvPr/>
          </p:nvSpPr>
          <p:spPr>
            <a:xfrm>
              <a:off x="6897844"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1139616ef65_0_70"/>
            <p:cNvSpPr/>
            <p:nvPr/>
          </p:nvSpPr>
          <p:spPr>
            <a:xfrm>
              <a:off x="7234932"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1139616ef65_0_70"/>
            <p:cNvSpPr/>
            <p:nvPr/>
          </p:nvSpPr>
          <p:spPr>
            <a:xfrm>
              <a:off x="7572023"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1139616ef65_0_70"/>
            <p:cNvSpPr/>
            <p:nvPr/>
          </p:nvSpPr>
          <p:spPr>
            <a:xfrm>
              <a:off x="7909113"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1139616ef65_0_70"/>
            <p:cNvSpPr/>
            <p:nvPr/>
          </p:nvSpPr>
          <p:spPr>
            <a:xfrm>
              <a:off x="8246201" y="120160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1139616ef65_0_70"/>
            <p:cNvSpPr/>
            <p:nvPr/>
          </p:nvSpPr>
          <p:spPr>
            <a:xfrm>
              <a:off x="5212394"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1139616ef65_0_70"/>
            <p:cNvSpPr/>
            <p:nvPr/>
          </p:nvSpPr>
          <p:spPr>
            <a:xfrm>
              <a:off x="5549484"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1139616ef65_0_70"/>
            <p:cNvSpPr/>
            <p:nvPr/>
          </p:nvSpPr>
          <p:spPr>
            <a:xfrm>
              <a:off x="5886575"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1139616ef65_0_70"/>
            <p:cNvSpPr/>
            <p:nvPr/>
          </p:nvSpPr>
          <p:spPr>
            <a:xfrm>
              <a:off x="6223663"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1139616ef65_0_70"/>
            <p:cNvSpPr/>
            <p:nvPr/>
          </p:nvSpPr>
          <p:spPr>
            <a:xfrm>
              <a:off x="6560753"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1139616ef65_0_70"/>
            <p:cNvSpPr/>
            <p:nvPr/>
          </p:nvSpPr>
          <p:spPr>
            <a:xfrm>
              <a:off x="6897844"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1139616ef65_0_70"/>
            <p:cNvSpPr/>
            <p:nvPr/>
          </p:nvSpPr>
          <p:spPr>
            <a:xfrm>
              <a:off x="7234932"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1139616ef65_0_70"/>
            <p:cNvSpPr/>
            <p:nvPr/>
          </p:nvSpPr>
          <p:spPr>
            <a:xfrm>
              <a:off x="7572023"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1139616ef65_0_70"/>
            <p:cNvSpPr/>
            <p:nvPr/>
          </p:nvSpPr>
          <p:spPr>
            <a:xfrm>
              <a:off x="7909113"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1139616ef65_0_70"/>
            <p:cNvSpPr/>
            <p:nvPr/>
          </p:nvSpPr>
          <p:spPr>
            <a:xfrm>
              <a:off x="8246201" y="1538700"/>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1139616ef65_0_70"/>
            <p:cNvSpPr/>
            <p:nvPr/>
          </p:nvSpPr>
          <p:spPr>
            <a:xfrm>
              <a:off x="5212394"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1139616ef65_0_70"/>
            <p:cNvSpPr/>
            <p:nvPr/>
          </p:nvSpPr>
          <p:spPr>
            <a:xfrm>
              <a:off x="5549484"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1139616ef65_0_70"/>
            <p:cNvSpPr/>
            <p:nvPr/>
          </p:nvSpPr>
          <p:spPr>
            <a:xfrm>
              <a:off x="5886575"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1139616ef65_0_70"/>
            <p:cNvSpPr/>
            <p:nvPr/>
          </p:nvSpPr>
          <p:spPr>
            <a:xfrm>
              <a:off x="6223663"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1139616ef65_0_70"/>
            <p:cNvSpPr/>
            <p:nvPr/>
          </p:nvSpPr>
          <p:spPr>
            <a:xfrm>
              <a:off x="6560753"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1139616ef65_0_70"/>
            <p:cNvSpPr/>
            <p:nvPr/>
          </p:nvSpPr>
          <p:spPr>
            <a:xfrm>
              <a:off x="6897844"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1139616ef65_0_70"/>
            <p:cNvSpPr/>
            <p:nvPr/>
          </p:nvSpPr>
          <p:spPr>
            <a:xfrm>
              <a:off x="7234932"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1139616ef65_0_70"/>
            <p:cNvSpPr/>
            <p:nvPr/>
          </p:nvSpPr>
          <p:spPr>
            <a:xfrm>
              <a:off x="7572023"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1139616ef65_0_70"/>
            <p:cNvSpPr/>
            <p:nvPr/>
          </p:nvSpPr>
          <p:spPr>
            <a:xfrm>
              <a:off x="7909113"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1139616ef65_0_70"/>
            <p:cNvSpPr/>
            <p:nvPr/>
          </p:nvSpPr>
          <p:spPr>
            <a:xfrm>
              <a:off x="8246201" y="187578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1139616ef65_0_70"/>
            <p:cNvSpPr/>
            <p:nvPr/>
          </p:nvSpPr>
          <p:spPr>
            <a:xfrm>
              <a:off x="5212394"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1139616ef65_0_70"/>
            <p:cNvSpPr/>
            <p:nvPr/>
          </p:nvSpPr>
          <p:spPr>
            <a:xfrm>
              <a:off x="5549484"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1139616ef65_0_70"/>
            <p:cNvSpPr/>
            <p:nvPr/>
          </p:nvSpPr>
          <p:spPr>
            <a:xfrm>
              <a:off x="5886575"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1139616ef65_0_70"/>
            <p:cNvSpPr/>
            <p:nvPr/>
          </p:nvSpPr>
          <p:spPr>
            <a:xfrm>
              <a:off x="6223663"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1139616ef65_0_70"/>
            <p:cNvSpPr/>
            <p:nvPr/>
          </p:nvSpPr>
          <p:spPr>
            <a:xfrm>
              <a:off x="6560753"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1139616ef65_0_70"/>
            <p:cNvSpPr/>
            <p:nvPr/>
          </p:nvSpPr>
          <p:spPr>
            <a:xfrm>
              <a:off x="6897844"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1139616ef65_0_70"/>
            <p:cNvSpPr/>
            <p:nvPr/>
          </p:nvSpPr>
          <p:spPr>
            <a:xfrm>
              <a:off x="7234932"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1139616ef65_0_70"/>
            <p:cNvSpPr/>
            <p:nvPr/>
          </p:nvSpPr>
          <p:spPr>
            <a:xfrm>
              <a:off x="7572023"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1139616ef65_0_70"/>
            <p:cNvSpPr/>
            <p:nvPr/>
          </p:nvSpPr>
          <p:spPr>
            <a:xfrm>
              <a:off x="7909113"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1139616ef65_0_70"/>
            <p:cNvSpPr/>
            <p:nvPr/>
          </p:nvSpPr>
          <p:spPr>
            <a:xfrm>
              <a:off x="8246201" y="2212878"/>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1139616ef65_0_70"/>
            <p:cNvSpPr/>
            <p:nvPr/>
          </p:nvSpPr>
          <p:spPr>
            <a:xfrm>
              <a:off x="5212394"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1139616ef65_0_70"/>
            <p:cNvSpPr/>
            <p:nvPr/>
          </p:nvSpPr>
          <p:spPr>
            <a:xfrm>
              <a:off x="5549484"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1139616ef65_0_70"/>
            <p:cNvSpPr/>
            <p:nvPr/>
          </p:nvSpPr>
          <p:spPr>
            <a:xfrm>
              <a:off x="5886575"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1139616ef65_0_70"/>
            <p:cNvSpPr/>
            <p:nvPr/>
          </p:nvSpPr>
          <p:spPr>
            <a:xfrm>
              <a:off x="6223663"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1139616ef65_0_70"/>
            <p:cNvSpPr/>
            <p:nvPr/>
          </p:nvSpPr>
          <p:spPr>
            <a:xfrm>
              <a:off x="6560753"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1139616ef65_0_70"/>
            <p:cNvSpPr/>
            <p:nvPr/>
          </p:nvSpPr>
          <p:spPr>
            <a:xfrm>
              <a:off x="6897844"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1139616ef65_0_70"/>
            <p:cNvSpPr/>
            <p:nvPr/>
          </p:nvSpPr>
          <p:spPr>
            <a:xfrm>
              <a:off x="7234932"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1139616ef65_0_70"/>
            <p:cNvSpPr/>
            <p:nvPr/>
          </p:nvSpPr>
          <p:spPr>
            <a:xfrm>
              <a:off x="7572023"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1139616ef65_0_70"/>
            <p:cNvSpPr/>
            <p:nvPr/>
          </p:nvSpPr>
          <p:spPr>
            <a:xfrm>
              <a:off x="7909113"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1139616ef65_0_70"/>
            <p:cNvSpPr/>
            <p:nvPr/>
          </p:nvSpPr>
          <p:spPr>
            <a:xfrm>
              <a:off x="8246201" y="2549969"/>
              <a:ext cx="273600" cy="2736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1139616ef65_0_70"/>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1139616ef65_0_70"/>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1139616ef65_0_70"/>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1139616ef65_0_70"/>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1139616ef65_0_70"/>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1139616ef65_0_70"/>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1139616ef65_0_70"/>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1139616ef65_0_70"/>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1139616ef65_0_70"/>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1139616ef65_0_70"/>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1139616ef65_0_70"/>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1139616ef65_0_70"/>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1139616ef65_0_70"/>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1139616ef65_0_70"/>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1139616ef65_0_70"/>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1139616ef65_0_70"/>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1139616ef65_0_70"/>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g1139616ef65_0_70"/>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1139616ef65_0_70"/>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1139616ef65_0_70"/>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1139616ef65_0_70"/>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1139616ef65_0_70"/>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1139616ef65_0_70"/>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1139616ef65_0_70"/>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1139616ef65_0_70"/>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1139616ef65_0_70"/>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1139616ef65_0_70"/>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1139616ef65_0_70"/>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1139616ef65_0_70"/>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1139616ef65_0_70"/>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1139616ef65_0_70"/>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1139616ef65_0_70"/>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1139616ef65_0_70"/>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1139616ef65_0_70"/>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1139616ef65_0_70"/>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1139616ef65_0_70"/>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1139616ef65_0_70"/>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1139616ef65_0_70"/>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1139616ef65_0_70"/>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1139616ef65_0_70"/>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2" name="Google Shape;262;g1139616ef65_0_70"/>
          <p:cNvPicPr preferRelativeResize="0"/>
          <p:nvPr/>
        </p:nvPicPr>
        <p:blipFill rotWithShape="1">
          <a:blip r:embed="rId4">
            <a:alphaModFix/>
          </a:blip>
          <a:srcRect b="0" l="0" r="0" t="0"/>
          <a:stretch/>
        </p:blipFill>
        <p:spPr>
          <a:xfrm>
            <a:off x="580875" y="1409600"/>
            <a:ext cx="6184100" cy="2035750"/>
          </a:xfrm>
          <a:prstGeom prst="rect">
            <a:avLst/>
          </a:prstGeom>
          <a:noFill/>
          <a:ln>
            <a:noFill/>
          </a:ln>
        </p:spPr>
      </p:pic>
      <p:pic>
        <p:nvPicPr>
          <p:cNvPr id="263" name="Google Shape;263;g1139616ef65_0_70"/>
          <p:cNvPicPr preferRelativeResize="0"/>
          <p:nvPr/>
        </p:nvPicPr>
        <p:blipFill rotWithShape="1">
          <a:blip r:embed="rId5">
            <a:alphaModFix/>
          </a:blip>
          <a:srcRect b="13665" l="0" r="4095" t="0"/>
          <a:stretch/>
        </p:blipFill>
        <p:spPr>
          <a:xfrm>
            <a:off x="580875" y="4305300"/>
            <a:ext cx="6250551" cy="1808425"/>
          </a:xfrm>
          <a:prstGeom prst="rect">
            <a:avLst/>
          </a:prstGeom>
          <a:noFill/>
          <a:ln>
            <a:noFill/>
          </a:ln>
        </p:spPr>
      </p:pic>
      <p:sp>
        <p:nvSpPr>
          <p:cNvPr id="264" name="Google Shape;264;g1139616ef65_0_70"/>
          <p:cNvSpPr txBox="1"/>
          <p:nvPr/>
        </p:nvSpPr>
        <p:spPr>
          <a:xfrm>
            <a:off x="580875" y="3601775"/>
            <a:ext cx="5555400" cy="70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3000"/>
              <a:buFont typeface="Arial"/>
              <a:buNone/>
            </a:pPr>
            <a:r>
              <a:rPr b="0" i="0" lang="en-US" sz="3000" u="none" cap="none" strike="noStrike">
                <a:solidFill>
                  <a:srgbClr val="FFFFFF"/>
                </a:solidFill>
                <a:latin typeface="Roboto"/>
                <a:ea typeface="Roboto"/>
                <a:cs typeface="Roboto"/>
                <a:sym typeface="Roboto"/>
              </a:rPr>
              <a:t>Finviz News Articles</a:t>
            </a:r>
            <a:endParaRPr b="0" i="0" sz="3000" u="none" cap="none" strike="noStrike">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Digital Numbers" id="271" name="Google Shape;271;p12"/>
          <p:cNvPicPr preferRelativeResize="0"/>
          <p:nvPr/>
        </p:nvPicPr>
        <p:blipFill rotWithShape="1">
          <a:blip r:embed="rId3">
            <a:alphaModFix/>
          </a:blip>
          <a:srcRect b="12708" l="0" r="9091" t="10681"/>
          <a:stretch/>
        </p:blipFill>
        <p:spPr>
          <a:xfrm>
            <a:off x="20" y="10"/>
            <a:ext cx="12191980" cy="6857990"/>
          </a:xfrm>
          <a:prstGeom prst="rect">
            <a:avLst/>
          </a:prstGeom>
          <a:noFill/>
          <a:ln>
            <a:noFill/>
          </a:ln>
        </p:spPr>
      </p:pic>
      <p:grpSp>
        <p:nvGrpSpPr>
          <p:cNvPr id="272" name="Google Shape;272;p12"/>
          <p:cNvGrpSpPr/>
          <p:nvPr/>
        </p:nvGrpSpPr>
        <p:grpSpPr>
          <a:xfrm>
            <a:off x="438093" y="457201"/>
            <a:ext cx="8003301" cy="5935132"/>
            <a:chOff x="438067" y="457200"/>
            <a:chExt cx="7507083" cy="5935132"/>
          </a:xfrm>
        </p:grpSpPr>
        <p:sp>
          <p:nvSpPr>
            <p:cNvPr id="273" name="Google Shape;273;p12"/>
            <p:cNvSpPr/>
            <p:nvPr/>
          </p:nvSpPr>
          <p:spPr>
            <a:xfrm>
              <a:off x="438067" y="618067"/>
              <a:ext cx="7503665" cy="5774265"/>
            </a:xfrm>
            <a:prstGeom prst="rect">
              <a:avLst/>
            </a:prstGeom>
            <a:solidFill>
              <a:schemeClr val="accent1">
                <a:alpha val="9529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2"/>
            <p:cNvSpPr/>
            <p:nvPr/>
          </p:nvSpPr>
          <p:spPr>
            <a:xfrm>
              <a:off x="438068"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12"/>
          <p:cNvSpPr txBox="1"/>
          <p:nvPr>
            <p:ph type="title"/>
          </p:nvPr>
        </p:nvSpPr>
        <p:spPr>
          <a:xfrm>
            <a:off x="584200" y="1006956"/>
            <a:ext cx="7213600" cy="1121871"/>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2800"/>
              <a:buFont typeface="Gill Sans"/>
              <a:buNone/>
            </a:pPr>
            <a:r>
              <a:rPr lang="en-US"/>
              <a:t>ALGORITHMS THAT WERE COMPARED AND ANALYSED</a:t>
            </a:r>
            <a:endParaRPr/>
          </a:p>
        </p:txBody>
      </p:sp>
      <p:grpSp>
        <p:nvGrpSpPr>
          <p:cNvPr id="277" name="Google Shape;277;p12"/>
          <p:cNvGrpSpPr/>
          <p:nvPr/>
        </p:nvGrpSpPr>
        <p:grpSpPr>
          <a:xfrm>
            <a:off x="-3527545" y="1579849"/>
            <a:ext cx="11575600" cy="4800732"/>
            <a:chOff x="-4028574" y="-618397"/>
            <a:chExt cx="10835533" cy="4800732"/>
          </a:xfrm>
        </p:grpSpPr>
        <p:sp>
          <p:nvSpPr>
            <p:cNvPr id="278" name="Google Shape;278;p12"/>
            <p:cNvSpPr/>
            <p:nvPr/>
          </p:nvSpPr>
          <p:spPr>
            <a:xfrm>
              <a:off x="-4028574" y="-618397"/>
              <a:ext cx="4800732" cy="4800732"/>
            </a:xfrm>
            <a:prstGeom prst="blockArc">
              <a:avLst>
                <a:gd fmla="val 18900000" name="adj1"/>
                <a:gd fmla="val 2700000" name="adj2"/>
                <a:gd fmla="val 450" name="adj3"/>
              </a:avLst>
            </a:prstGeom>
            <a:noFill/>
            <a:ln cap="rnd" cmpd="sng" w="12700">
              <a:solidFill>
                <a:srgbClr val="33729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2"/>
            <p:cNvSpPr/>
            <p:nvPr/>
          </p:nvSpPr>
          <p:spPr>
            <a:xfrm>
              <a:off x="496568" y="356393"/>
              <a:ext cx="6310391" cy="712787"/>
            </a:xfrm>
            <a:prstGeom prst="rect">
              <a:avLst/>
            </a:prstGeom>
            <a:gradFill>
              <a:gsLst>
                <a:gs pos="0">
                  <a:srgbClr val="609EC1"/>
                </a:gs>
                <a:gs pos="84000">
                  <a:srgbClr val="38789A"/>
                </a:gs>
                <a:gs pos="100000">
                  <a:srgbClr val="38789A"/>
                </a:gs>
              </a:gsLst>
              <a:lin ang="5400000" scaled="0"/>
            </a:gradFill>
            <a:ln>
              <a:noFill/>
            </a:ln>
            <a:effectLst>
              <a:outerShdw blurRad="38100" rotWithShape="0" dir="5400000" dist="25400">
                <a:srgbClr val="000000">
                  <a:alpha val="5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2"/>
            <p:cNvSpPr txBox="1"/>
            <p:nvPr/>
          </p:nvSpPr>
          <p:spPr>
            <a:xfrm>
              <a:off x="496568" y="356393"/>
              <a:ext cx="6310391" cy="712787"/>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b="0" i="0" lang="en-US" sz="3000" u="none" cap="none" strike="noStrike">
                  <a:solidFill>
                    <a:schemeClr val="lt1"/>
                  </a:solidFill>
                  <a:latin typeface="Gill Sans"/>
                  <a:ea typeface="Gill Sans"/>
                  <a:cs typeface="Gill Sans"/>
                  <a:sym typeface="Gill Sans"/>
                </a:rPr>
                <a:t>RNN</a:t>
              </a:r>
              <a:endParaRPr b="0" i="0" sz="3000" u="none" cap="none" strike="noStrike">
                <a:solidFill>
                  <a:srgbClr val="000000"/>
                </a:solidFill>
                <a:latin typeface="Arial"/>
                <a:ea typeface="Arial"/>
                <a:cs typeface="Arial"/>
                <a:sym typeface="Arial"/>
              </a:endParaRPr>
            </a:p>
          </p:txBody>
        </p:sp>
        <p:sp>
          <p:nvSpPr>
            <p:cNvPr id="281" name="Google Shape;281;p12"/>
            <p:cNvSpPr/>
            <p:nvPr/>
          </p:nvSpPr>
          <p:spPr>
            <a:xfrm>
              <a:off x="51076" y="267295"/>
              <a:ext cx="890984" cy="890984"/>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2"/>
            <p:cNvSpPr/>
            <p:nvPr/>
          </p:nvSpPr>
          <p:spPr>
            <a:xfrm>
              <a:off x="755666" y="1425575"/>
              <a:ext cx="6051292" cy="712787"/>
            </a:xfrm>
            <a:prstGeom prst="rect">
              <a:avLst/>
            </a:prstGeom>
            <a:gradFill>
              <a:gsLst>
                <a:gs pos="0">
                  <a:srgbClr val="609EC1"/>
                </a:gs>
                <a:gs pos="84000">
                  <a:srgbClr val="38789A"/>
                </a:gs>
                <a:gs pos="100000">
                  <a:srgbClr val="38789A"/>
                </a:gs>
              </a:gsLst>
              <a:lin ang="5400000" scaled="0"/>
            </a:gradFill>
            <a:ln>
              <a:noFill/>
            </a:ln>
            <a:effectLst>
              <a:outerShdw blurRad="38100" rotWithShape="0" dir="5400000" dist="25400">
                <a:srgbClr val="000000">
                  <a:alpha val="5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2"/>
            <p:cNvSpPr txBox="1"/>
            <p:nvPr/>
          </p:nvSpPr>
          <p:spPr>
            <a:xfrm>
              <a:off x="755666" y="1425575"/>
              <a:ext cx="6051292" cy="712787"/>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b="0" i="0" lang="en-US" sz="3000" u="none" cap="none" strike="noStrike">
                  <a:solidFill>
                    <a:schemeClr val="lt1"/>
                  </a:solidFill>
                  <a:latin typeface="Gill Sans"/>
                  <a:ea typeface="Gill Sans"/>
                  <a:cs typeface="Gill Sans"/>
                  <a:sym typeface="Gill Sans"/>
                </a:rPr>
                <a:t>LSTM &amp; BIDIRECTIONAL LSTM</a:t>
              </a:r>
              <a:endParaRPr b="0" i="0" sz="900" u="none" cap="none" strike="noStrike">
                <a:solidFill>
                  <a:srgbClr val="000000"/>
                </a:solidFill>
                <a:latin typeface="Arial"/>
                <a:ea typeface="Arial"/>
                <a:cs typeface="Arial"/>
                <a:sym typeface="Arial"/>
              </a:endParaRPr>
            </a:p>
          </p:txBody>
        </p:sp>
        <p:sp>
          <p:nvSpPr>
            <p:cNvPr id="284" name="Google Shape;284;p12"/>
            <p:cNvSpPr/>
            <p:nvPr/>
          </p:nvSpPr>
          <p:spPr>
            <a:xfrm>
              <a:off x="310174" y="1336476"/>
              <a:ext cx="890984" cy="890984"/>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2"/>
            <p:cNvSpPr/>
            <p:nvPr/>
          </p:nvSpPr>
          <p:spPr>
            <a:xfrm>
              <a:off x="496568" y="2494756"/>
              <a:ext cx="6310391" cy="712787"/>
            </a:xfrm>
            <a:prstGeom prst="rect">
              <a:avLst/>
            </a:prstGeom>
            <a:gradFill>
              <a:gsLst>
                <a:gs pos="0">
                  <a:srgbClr val="609EC1"/>
                </a:gs>
                <a:gs pos="84000">
                  <a:srgbClr val="38789A"/>
                </a:gs>
                <a:gs pos="100000">
                  <a:srgbClr val="38789A"/>
                </a:gs>
              </a:gsLst>
              <a:lin ang="5400000" scaled="0"/>
            </a:gradFill>
            <a:ln>
              <a:noFill/>
            </a:ln>
            <a:effectLst>
              <a:outerShdw blurRad="38100" rotWithShape="0" dir="5400000" dist="25400">
                <a:srgbClr val="000000">
                  <a:alpha val="5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2"/>
            <p:cNvSpPr txBox="1"/>
            <p:nvPr/>
          </p:nvSpPr>
          <p:spPr>
            <a:xfrm>
              <a:off x="496568" y="2494756"/>
              <a:ext cx="6310391" cy="712787"/>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b="0" i="0" lang="en-US" sz="3000" u="none" cap="none" strike="noStrike">
                  <a:solidFill>
                    <a:schemeClr val="lt1"/>
                  </a:solidFill>
                  <a:latin typeface="Gill Sans"/>
                  <a:ea typeface="Gill Sans"/>
                  <a:cs typeface="Gill Sans"/>
                  <a:sym typeface="Gill Sans"/>
                </a:rPr>
                <a:t>GRU &amp; BIDIRECTIONAL GRU</a:t>
              </a:r>
              <a:endParaRPr b="0" i="0" sz="3000" u="none" cap="none" strike="noStrike">
                <a:solidFill>
                  <a:srgbClr val="000000"/>
                </a:solidFill>
                <a:latin typeface="Arial"/>
                <a:ea typeface="Arial"/>
                <a:cs typeface="Arial"/>
                <a:sym typeface="Arial"/>
              </a:endParaRPr>
            </a:p>
          </p:txBody>
        </p:sp>
        <p:sp>
          <p:nvSpPr>
            <p:cNvPr id="287" name="Google Shape;287;p12"/>
            <p:cNvSpPr/>
            <p:nvPr/>
          </p:nvSpPr>
          <p:spPr>
            <a:xfrm>
              <a:off x="51076" y="2405658"/>
              <a:ext cx="890984" cy="890984"/>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1f6d9c3e62_0_0"/>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1800"/>
              <a:buNone/>
            </a:pPr>
            <a:r>
              <a:rPr lang="en-US"/>
              <a:t>PREPARING THE TRAINING AND TARGET VALUES</a:t>
            </a:r>
            <a:endParaRPr/>
          </a:p>
        </p:txBody>
      </p:sp>
      <p:sp>
        <p:nvSpPr>
          <p:cNvPr id="294" name="Google Shape;294;g11f6d9c3e62_0_0"/>
          <p:cNvSpPr/>
          <p:nvPr/>
        </p:nvSpPr>
        <p:spPr>
          <a:xfrm rot="5400000">
            <a:off x="3376488" y="431050"/>
            <a:ext cx="1728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11f6d9c3e62_0_0"/>
          <p:cNvSpPr/>
          <p:nvPr/>
        </p:nvSpPr>
        <p:spPr>
          <a:xfrm rot="5400000">
            <a:off x="3675088" y="857388"/>
            <a:ext cx="1728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11f6d9c3e62_0_0"/>
          <p:cNvSpPr/>
          <p:nvPr/>
        </p:nvSpPr>
        <p:spPr>
          <a:xfrm rot="5400000">
            <a:off x="4106588" y="1283750"/>
            <a:ext cx="1728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11f6d9c3e62_0_0"/>
          <p:cNvSpPr/>
          <p:nvPr/>
        </p:nvSpPr>
        <p:spPr>
          <a:xfrm rot="5400000">
            <a:off x="4617838" y="1720950"/>
            <a:ext cx="1728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11f6d9c3e62_0_0"/>
          <p:cNvSpPr/>
          <p:nvPr/>
        </p:nvSpPr>
        <p:spPr>
          <a:xfrm rot="5400000">
            <a:off x="5081638" y="2216463"/>
            <a:ext cx="2145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11f6d9c3e62_0_0"/>
          <p:cNvSpPr/>
          <p:nvPr/>
        </p:nvSpPr>
        <p:spPr>
          <a:xfrm rot="5400000">
            <a:off x="5494163" y="2645325"/>
            <a:ext cx="172800" cy="3788100"/>
          </a:xfrm>
          <a:prstGeom prst="rightBracket">
            <a:avLst>
              <a:gd fmla="val 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11f6d9c3e62_0_0"/>
          <p:cNvSpPr txBox="1"/>
          <p:nvPr/>
        </p:nvSpPr>
        <p:spPr>
          <a:xfrm>
            <a:off x="2366388" y="2056425"/>
            <a:ext cx="219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x = 60 days (1-60)</a:t>
            </a:r>
            <a:endParaRPr b="0" i="0" sz="1400" u="none" cap="none" strike="noStrike">
              <a:solidFill>
                <a:srgbClr val="000000"/>
              </a:solidFill>
              <a:latin typeface="Gill Sans"/>
              <a:ea typeface="Gill Sans"/>
              <a:cs typeface="Gill Sans"/>
              <a:sym typeface="Gill Sans"/>
            </a:endParaRPr>
          </a:p>
        </p:txBody>
      </p:sp>
      <p:sp>
        <p:nvSpPr>
          <p:cNvPr id="301" name="Google Shape;301;g11f6d9c3e62_0_0"/>
          <p:cNvSpPr txBox="1"/>
          <p:nvPr/>
        </p:nvSpPr>
        <p:spPr>
          <a:xfrm>
            <a:off x="2664988" y="2449738"/>
            <a:ext cx="219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Gill Sans"/>
                <a:ea typeface="Gill Sans"/>
                <a:cs typeface="Gill Sans"/>
                <a:sym typeface="Gill Sans"/>
              </a:rPr>
              <a:t>x = 60 days (2-61)</a:t>
            </a:r>
            <a:endParaRPr b="0" i="0" sz="1400" u="none" cap="none" strike="noStrike">
              <a:solidFill>
                <a:srgbClr val="000000"/>
              </a:solidFill>
              <a:latin typeface="Gill Sans"/>
              <a:ea typeface="Gill Sans"/>
              <a:cs typeface="Gill Sans"/>
              <a:sym typeface="Gill Sans"/>
            </a:endParaRPr>
          </a:p>
        </p:txBody>
      </p:sp>
      <p:sp>
        <p:nvSpPr>
          <p:cNvPr id="302" name="Google Shape;302;g11f6d9c3e62_0_0"/>
          <p:cNvSpPr txBox="1"/>
          <p:nvPr/>
        </p:nvSpPr>
        <p:spPr>
          <a:xfrm>
            <a:off x="3129788" y="2893600"/>
            <a:ext cx="2126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Gill Sans"/>
                <a:ea typeface="Gill Sans"/>
                <a:cs typeface="Gill Sans"/>
                <a:sym typeface="Gill Sans"/>
              </a:rPr>
              <a:t>x = 60 days (3-62)</a:t>
            </a:r>
            <a:endParaRPr b="0" i="0" sz="1400" u="none" cap="none" strike="noStrike">
              <a:solidFill>
                <a:schemeClr val="dk1"/>
              </a:solidFill>
              <a:latin typeface="Gill Sans"/>
              <a:ea typeface="Gill Sans"/>
              <a:cs typeface="Gill Sans"/>
              <a:sym typeface="Gill Sans"/>
            </a:endParaRPr>
          </a:p>
        </p:txBody>
      </p:sp>
      <p:sp>
        <p:nvSpPr>
          <p:cNvPr id="303" name="Google Shape;303;g11f6d9c3e62_0_0"/>
          <p:cNvSpPr txBox="1"/>
          <p:nvPr/>
        </p:nvSpPr>
        <p:spPr>
          <a:xfrm>
            <a:off x="3803038" y="3340788"/>
            <a:ext cx="1802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Gill Sans"/>
                <a:ea typeface="Gill Sans"/>
                <a:cs typeface="Gill Sans"/>
                <a:sym typeface="Gill Sans"/>
              </a:rPr>
              <a:t>x = 60 days (4-63)</a:t>
            </a:r>
            <a:endParaRPr b="0" i="0" sz="1400" u="none" cap="none" strike="noStrike">
              <a:solidFill>
                <a:srgbClr val="000000"/>
              </a:solidFill>
              <a:latin typeface="Gill Sans"/>
              <a:ea typeface="Gill Sans"/>
              <a:cs typeface="Gill Sans"/>
              <a:sym typeface="Gill Sans"/>
            </a:endParaRPr>
          </a:p>
        </p:txBody>
      </p:sp>
      <p:sp>
        <p:nvSpPr>
          <p:cNvPr id="304" name="Google Shape;304;g11f6d9c3e62_0_0"/>
          <p:cNvSpPr txBox="1"/>
          <p:nvPr/>
        </p:nvSpPr>
        <p:spPr>
          <a:xfrm>
            <a:off x="4317388" y="3804500"/>
            <a:ext cx="174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Gill Sans"/>
                <a:ea typeface="Gill Sans"/>
                <a:cs typeface="Gill Sans"/>
                <a:sym typeface="Gill Sans"/>
              </a:rPr>
              <a:t>x = 60 days (5-64)</a:t>
            </a:r>
            <a:endParaRPr b="0" i="0" sz="1400" u="none" cap="none" strike="noStrike">
              <a:solidFill>
                <a:srgbClr val="000000"/>
              </a:solidFill>
              <a:latin typeface="Gill Sans"/>
              <a:ea typeface="Gill Sans"/>
              <a:cs typeface="Gill Sans"/>
              <a:sym typeface="Gill Sans"/>
            </a:endParaRPr>
          </a:p>
        </p:txBody>
      </p:sp>
      <p:sp>
        <p:nvSpPr>
          <p:cNvPr id="305" name="Google Shape;305;g11f6d9c3e62_0_0"/>
          <p:cNvSpPr txBox="1"/>
          <p:nvPr/>
        </p:nvSpPr>
        <p:spPr>
          <a:xfrm>
            <a:off x="4747163" y="4268225"/>
            <a:ext cx="1956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Gill Sans"/>
                <a:ea typeface="Gill Sans"/>
                <a:cs typeface="Gill Sans"/>
                <a:sym typeface="Gill Sans"/>
              </a:rPr>
              <a:t>x = 60 days (6-65)</a:t>
            </a:r>
            <a:endParaRPr b="0" i="0" sz="1400" u="none" cap="none" strike="noStrike">
              <a:solidFill>
                <a:srgbClr val="000000"/>
              </a:solidFill>
              <a:latin typeface="Gill Sans"/>
              <a:ea typeface="Gill Sans"/>
              <a:cs typeface="Gill Sans"/>
              <a:sym typeface="Gill Sans"/>
            </a:endParaRPr>
          </a:p>
        </p:txBody>
      </p:sp>
      <p:sp>
        <p:nvSpPr>
          <p:cNvPr id="306" name="Google Shape;306;g11f6d9c3e62_0_0"/>
          <p:cNvSpPr txBox="1"/>
          <p:nvPr/>
        </p:nvSpPr>
        <p:spPr>
          <a:xfrm>
            <a:off x="5436663" y="2082613"/>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61st day’s Closing price</a:t>
            </a:r>
            <a:endParaRPr b="0" i="0" sz="1400" u="none" cap="none" strike="noStrike">
              <a:solidFill>
                <a:srgbClr val="000000"/>
              </a:solidFill>
              <a:latin typeface="Gill Sans"/>
              <a:ea typeface="Gill Sans"/>
              <a:cs typeface="Gill Sans"/>
              <a:sym typeface="Gill Sans"/>
            </a:endParaRPr>
          </a:p>
        </p:txBody>
      </p:sp>
      <p:sp>
        <p:nvSpPr>
          <p:cNvPr id="307" name="Google Shape;307;g11f6d9c3e62_0_0"/>
          <p:cNvSpPr txBox="1"/>
          <p:nvPr/>
        </p:nvSpPr>
        <p:spPr>
          <a:xfrm>
            <a:off x="5780338" y="2477313"/>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62nd day’s Closing price</a:t>
            </a:r>
            <a:endParaRPr b="0" i="0" sz="1400" u="none" cap="none" strike="noStrike">
              <a:solidFill>
                <a:srgbClr val="000000"/>
              </a:solidFill>
              <a:latin typeface="Gill Sans"/>
              <a:ea typeface="Gill Sans"/>
              <a:cs typeface="Gill Sans"/>
              <a:sym typeface="Gill Sans"/>
            </a:endParaRPr>
          </a:p>
        </p:txBody>
      </p:sp>
      <p:sp>
        <p:nvSpPr>
          <p:cNvPr id="308" name="Google Shape;308;g11f6d9c3e62_0_0"/>
          <p:cNvSpPr txBox="1"/>
          <p:nvPr/>
        </p:nvSpPr>
        <p:spPr>
          <a:xfrm>
            <a:off x="6218513" y="2925050"/>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63rd day’s Closing price</a:t>
            </a:r>
            <a:endParaRPr b="0" i="0" sz="1400" u="none" cap="none" strike="noStrike">
              <a:solidFill>
                <a:srgbClr val="000000"/>
              </a:solidFill>
              <a:latin typeface="Gill Sans"/>
              <a:ea typeface="Gill Sans"/>
              <a:cs typeface="Gill Sans"/>
              <a:sym typeface="Gill Sans"/>
            </a:endParaRPr>
          </a:p>
        </p:txBody>
      </p:sp>
      <p:sp>
        <p:nvSpPr>
          <p:cNvPr id="309" name="Google Shape;309;g11f6d9c3e62_0_0"/>
          <p:cNvSpPr txBox="1"/>
          <p:nvPr/>
        </p:nvSpPr>
        <p:spPr>
          <a:xfrm>
            <a:off x="6703163" y="3372763"/>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64th day’s Closing price</a:t>
            </a:r>
            <a:endParaRPr b="0" i="0" sz="1400" u="none" cap="none" strike="noStrike">
              <a:solidFill>
                <a:srgbClr val="000000"/>
              </a:solidFill>
              <a:latin typeface="Gill Sans"/>
              <a:ea typeface="Gill Sans"/>
              <a:cs typeface="Gill Sans"/>
              <a:sym typeface="Gill Sans"/>
            </a:endParaRPr>
          </a:p>
        </p:txBody>
      </p:sp>
      <p:sp>
        <p:nvSpPr>
          <p:cNvPr id="310" name="Google Shape;310;g11f6d9c3e62_0_0"/>
          <p:cNvSpPr txBox="1"/>
          <p:nvPr/>
        </p:nvSpPr>
        <p:spPr>
          <a:xfrm>
            <a:off x="7174538" y="3827800"/>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65th day’s Closing price</a:t>
            </a:r>
            <a:endParaRPr b="0" i="0" sz="1400" u="none" cap="none" strike="noStrike">
              <a:solidFill>
                <a:srgbClr val="000000"/>
              </a:solidFill>
              <a:latin typeface="Gill Sans"/>
              <a:ea typeface="Gill Sans"/>
              <a:cs typeface="Gill Sans"/>
              <a:sym typeface="Gill Sans"/>
            </a:endParaRPr>
          </a:p>
        </p:txBody>
      </p:sp>
      <p:sp>
        <p:nvSpPr>
          <p:cNvPr id="311" name="Google Shape;311;g11f6d9c3e62_0_0"/>
          <p:cNvSpPr txBox="1"/>
          <p:nvPr/>
        </p:nvSpPr>
        <p:spPr>
          <a:xfrm>
            <a:off x="7592763" y="4282825"/>
            <a:ext cx="30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y = target = 66th day’s Closing price</a:t>
            </a:r>
            <a:endParaRPr b="0" i="0" sz="1400" u="none" cap="none" strike="noStrike">
              <a:solidFill>
                <a:srgbClr val="000000"/>
              </a:solidFill>
              <a:latin typeface="Gill Sans"/>
              <a:ea typeface="Gill Sans"/>
              <a:cs typeface="Gill Sans"/>
              <a:sym typeface="Gill Sans"/>
            </a:endParaRPr>
          </a:p>
        </p:txBody>
      </p:sp>
      <p:pic>
        <p:nvPicPr>
          <p:cNvPr id="312" name="Google Shape;312;g11f6d9c3e62_0_0"/>
          <p:cNvPicPr preferRelativeResize="0"/>
          <p:nvPr/>
        </p:nvPicPr>
        <p:blipFill rotWithShape="1">
          <a:blip r:embed="rId3">
            <a:alphaModFix/>
          </a:blip>
          <a:srcRect b="0" l="0" r="0" t="0"/>
          <a:stretch/>
        </p:blipFill>
        <p:spPr>
          <a:xfrm>
            <a:off x="2137175" y="4927250"/>
            <a:ext cx="8067675" cy="125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aphicFrame>
        <p:nvGraphicFramePr>
          <p:cNvPr id="318" name="Google Shape;318;g11f6d9c3e62_0_34"/>
          <p:cNvGraphicFramePr/>
          <p:nvPr/>
        </p:nvGraphicFramePr>
        <p:xfrm>
          <a:off x="2079975" y="637975"/>
          <a:ext cx="3000000" cy="3000000"/>
        </p:xfrm>
        <a:graphic>
          <a:graphicData uri="http://schemas.openxmlformats.org/drawingml/2006/table">
            <a:tbl>
              <a:tblPr>
                <a:noFill/>
                <a:tableStyleId>{EF9DABB5-90F2-47D7-B8D4-FF95D2002A3D}</a:tableStyleId>
              </a:tblPr>
              <a:tblGrid>
                <a:gridCol w="979075"/>
                <a:gridCol w="979075"/>
                <a:gridCol w="979075"/>
                <a:gridCol w="965775"/>
                <a:gridCol w="992375"/>
                <a:gridCol w="979075"/>
              </a:tblGrid>
              <a:tr h="130400">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Open</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High</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Low</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Close</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Volume</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r>
              <a:tr h="2354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1</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a:t>
                      </a:r>
                      <a:r>
                        <a:rPr baseline="-25000" lang="en-US" sz="1400" u="none" cap="none" strike="noStrike"/>
                        <a:t>1</a:t>
                      </a:r>
                      <a:endParaRPr baseline="-25000" sz="1400" u="none" cap="none" strike="noStrike"/>
                    </a:p>
                  </a:txBody>
                  <a:tcPr marT="91425" marB="91425" marR="91425" marL="91425">
                    <a:lnL cap="flat" cmpd="sng" w="38100">
                      <a:solidFill>
                        <a:schemeClr val="dk1"/>
                      </a:solidFill>
                      <a:prstDash val="solid"/>
                      <a:round/>
                      <a:headEnd len="sm" w="sm" type="none"/>
                      <a:tailEnd len="sm" w="sm" type="none"/>
                    </a:lnL>
                    <a:lnR cap="flat" cmpd="sng" w="19050">
                      <a:solidFill>
                        <a:srgbClr val="888888"/>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b</a:t>
                      </a:r>
                      <a:r>
                        <a:rPr baseline="-25000" lang="en-US" sz="1400" u="none" cap="none" strike="noStrike">
                          <a:solidFill>
                            <a:schemeClr val="dk1"/>
                          </a:solidFill>
                        </a:rPr>
                        <a:t>1</a:t>
                      </a:r>
                      <a:endParaRPr baseline="-25000" sz="1400" u="none" cap="none" strike="noStrike"/>
                    </a:p>
                  </a:txBody>
                  <a:tcPr marT="91425" marB="91425" marR="91425" marL="91425">
                    <a:lnL cap="flat" cmpd="sng" w="19050">
                      <a:solidFill>
                        <a:srgbClr val="888888"/>
                      </a:solidFill>
                      <a:prstDash val="solid"/>
                      <a:round/>
                      <a:headEnd len="sm" w="sm" type="none"/>
                      <a:tailEnd len="sm" w="sm" type="none"/>
                    </a:lnL>
                    <a:lnR cap="flat" cmpd="sng" w="19050">
                      <a:solidFill>
                        <a:srgbClr val="888888"/>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c</a:t>
                      </a:r>
                      <a:r>
                        <a:rPr baseline="-25000" lang="en-US" sz="1400" u="none" cap="none" strike="noStrike">
                          <a:solidFill>
                            <a:schemeClr val="dk1"/>
                          </a:solidFill>
                        </a:rPr>
                        <a:t>1</a:t>
                      </a:r>
                      <a:endParaRPr baseline="-25000" sz="1400" u="none" cap="none" strike="noStrike"/>
                    </a:p>
                  </a:txBody>
                  <a:tcPr marT="91425" marB="91425" marR="91425" marL="91425">
                    <a:lnL cap="flat" cmpd="sng" w="19050">
                      <a:solidFill>
                        <a:srgbClr val="888888"/>
                      </a:solidFill>
                      <a:prstDash val="solid"/>
                      <a:round/>
                      <a:headEnd len="sm" w="sm" type="none"/>
                      <a:tailEnd len="sm" w="sm" type="none"/>
                    </a:lnL>
                    <a:lnR cap="flat" cmpd="sng" w="19050">
                      <a:solidFill>
                        <a:srgbClr val="888888"/>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d</a:t>
                      </a:r>
                      <a:r>
                        <a:rPr baseline="-25000" lang="en-US" sz="1400" u="none" cap="none" strike="noStrike">
                          <a:solidFill>
                            <a:schemeClr val="dk1"/>
                          </a:solidFill>
                        </a:rPr>
                        <a:t>1</a:t>
                      </a:r>
                      <a:endParaRPr baseline="-25000" sz="1400" u="none" cap="none" strike="noStrike"/>
                    </a:p>
                  </a:txBody>
                  <a:tcPr marT="91425" marB="91425" marR="91425" marL="91425">
                    <a:lnL cap="flat" cmpd="sng" w="19050">
                      <a:solidFill>
                        <a:srgbClr val="888888"/>
                      </a:solidFill>
                      <a:prstDash val="solid"/>
                      <a:round/>
                      <a:headEnd len="sm" w="sm" type="none"/>
                      <a:tailEnd len="sm" w="sm" type="none"/>
                    </a:lnL>
                    <a:lnR cap="flat" cmpd="sng" w="19050">
                      <a:solidFill>
                        <a:srgbClr val="888888"/>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e</a:t>
                      </a:r>
                      <a:r>
                        <a:rPr baseline="-25000" lang="en-US" sz="1400" u="none" cap="none" strike="noStrike">
                          <a:solidFill>
                            <a:schemeClr val="dk1"/>
                          </a:solidFill>
                        </a:rPr>
                        <a:t>1</a:t>
                      </a:r>
                      <a:endParaRPr baseline="-25000" sz="1400" u="none" cap="none" strike="noStrike"/>
                    </a:p>
                  </a:txBody>
                  <a:tcPr marT="91425" marB="91425" marR="91425" marL="91425">
                    <a:lnL cap="flat" cmpd="sng" w="19050">
                      <a:solidFill>
                        <a:srgbClr val="888888"/>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2354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2</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a:t>
                      </a:r>
                      <a:r>
                        <a:rPr baseline="-25000" lang="en-US" sz="1400" u="none" cap="none" strike="noStrike">
                          <a:solidFill>
                            <a:schemeClr val="dk1"/>
                          </a:solidFill>
                        </a:rPr>
                        <a:t>2</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b</a:t>
                      </a:r>
                      <a:r>
                        <a:rPr baseline="-25000" lang="en-US" sz="1400" u="none" cap="none" strike="noStrike">
                          <a:solidFill>
                            <a:schemeClr val="dk1"/>
                          </a:solidFill>
                        </a:rPr>
                        <a:t>2</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c</a:t>
                      </a:r>
                      <a:r>
                        <a:rPr baseline="-25000" lang="en-US" sz="1400" u="none" cap="none" strike="noStrike">
                          <a:solidFill>
                            <a:schemeClr val="dk1"/>
                          </a:solidFill>
                        </a:rPr>
                        <a:t>2</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d</a:t>
                      </a:r>
                      <a:r>
                        <a:rPr baseline="-25000" lang="en-US" sz="1400" u="none" cap="none" strike="noStrike">
                          <a:solidFill>
                            <a:schemeClr val="dk1"/>
                          </a:solidFill>
                        </a:rPr>
                        <a:t>2</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e</a:t>
                      </a:r>
                      <a:r>
                        <a:rPr baseline="-25000" lang="en-US" sz="1400" u="none" cap="none" strike="noStrike">
                          <a:solidFill>
                            <a:schemeClr val="dk1"/>
                          </a:solidFill>
                        </a:rPr>
                        <a:t>2</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rgbClr val="9E9E9E"/>
                      </a:solidFill>
                      <a:prstDash val="solid"/>
                      <a:round/>
                      <a:headEnd len="sm" w="sm" type="none"/>
                      <a:tailEnd len="sm" w="sm" type="none"/>
                    </a:lnB>
                  </a:tcPr>
                </a:tc>
              </a:tr>
              <a:tr h="2354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2354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60</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a:t>
                      </a:r>
                      <a:r>
                        <a:rPr baseline="-25000" lang="en-US" sz="1400" u="none" cap="none" strike="noStrike">
                          <a:solidFill>
                            <a:schemeClr val="dk1"/>
                          </a:solidFill>
                        </a:rPr>
                        <a:t>60</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b</a:t>
                      </a:r>
                      <a:r>
                        <a:rPr baseline="-25000" lang="en-US" sz="1400" u="none" cap="none" strike="noStrike">
                          <a:solidFill>
                            <a:schemeClr val="dk1"/>
                          </a:solidFill>
                        </a:rPr>
                        <a:t>60</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c</a:t>
                      </a:r>
                      <a:r>
                        <a:rPr baseline="-25000" lang="en-US" sz="1400" u="none" cap="none" strike="noStrike">
                          <a:solidFill>
                            <a:schemeClr val="dk1"/>
                          </a:solidFill>
                        </a:rPr>
                        <a:t>60</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d</a:t>
                      </a:r>
                      <a:r>
                        <a:rPr baseline="-25000" lang="en-US" sz="1400" u="none" cap="none" strike="noStrike">
                          <a:solidFill>
                            <a:schemeClr val="dk1"/>
                          </a:solidFill>
                        </a:rPr>
                        <a:t>60</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e</a:t>
                      </a:r>
                      <a:r>
                        <a:rPr baseline="-25000" lang="en-US" sz="1400" u="none" cap="none" strike="noStrike">
                          <a:solidFill>
                            <a:schemeClr val="dk1"/>
                          </a:solidFill>
                        </a:rPr>
                        <a:t>60</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2354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61</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a:t>
                      </a:r>
                      <a:r>
                        <a:rPr baseline="-25000" lang="en-US" sz="1400" u="none" cap="none" strike="noStrike">
                          <a:solidFill>
                            <a:schemeClr val="dk1"/>
                          </a:solidFill>
                        </a:rPr>
                        <a:t>61</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b</a:t>
                      </a:r>
                      <a:r>
                        <a:rPr baseline="-25000" lang="en-US" sz="1400" u="none" cap="none" strike="noStrike">
                          <a:solidFill>
                            <a:schemeClr val="dk1"/>
                          </a:solidFill>
                        </a:rPr>
                        <a:t>61</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c</a:t>
                      </a:r>
                      <a:r>
                        <a:rPr baseline="-25000" lang="en-US" sz="1400" u="none" cap="none" strike="noStrike">
                          <a:solidFill>
                            <a:schemeClr val="dk1"/>
                          </a:solidFill>
                        </a:rPr>
                        <a:t>61</a:t>
                      </a:r>
                      <a:endParaRPr baseline="-25000" sz="1400" u="none" cap="none" strike="noStrike"/>
                    </a:p>
                  </a:txBody>
                  <a:tcPr marT="91425" marB="91425" marR="91425" marL="91425">
                    <a:lnL cap="flat" cmpd="sng" w="19050">
                      <a:solidFill>
                        <a:srgbClr val="9E9E9E"/>
                      </a:solidFill>
                      <a:prstDash val="solid"/>
                      <a:round/>
                      <a:headEnd len="sm" w="sm" type="none"/>
                      <a:tailEnd len="sm" w="sm" type="none"/>
                    </a:lnL>
                    <a:lnR cap="flat" cmpd="sng" w="38100">
                      <a:solidFill>
                        <a:schemeClr val="dk1"/>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Y</a:t>
                      </a:r>
                      <a:r>
                        <a:rPr baseline="-25000" lang="en-US" sz="1400" u="none" cap="none" strike="noStrike">
                          <a:solidFill>
                            <a:schemeClr val="dk1"/>
                          </a:solidFill>
                        </a:rPr>
                        <a:t>1</a:t>
                      </a:r>
                      <a:endParaRPr baseline="-25000" sz="1400" u="none" cap="none" strike="noStrike"/>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a:t>
                      </a:r>
                      <a:endParaRPr sz="1400" u="none" cap="none" strike="noStrike"/>
                    </a:p>
                  </a:txBody>
                  <a:tcPr marT="91425" marB="91425" marR="91425" marL="91425">
                    <a:lnL cap="flat" cmpd="sng" w="38100">
                      <a:solidFill>
                        <a:schemeClr val="dk1"/>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9" name="Google Shape;319;g11f6d9c3e62_0_34"/>
          <p:cNvSpPr txBox="1"/>
          <p:nvPr/>
        </p:nvSpPr>
        <p:spPr>
          <a:xfrm>
            <a:off x="7954425" y="1032175"/>
            <a:ext cx="215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 = </a:t>
            </a:r>
            <a:r>
              <a:rPr b="1" i="0" lang="en-US" sz="1400" u="none" cap="none" strike="noStrike">
                <a:solidFill>
                  <a:srgbClr val="000000"/>
                </a:solidFill>
                <a:latin typeface="Times New Roman"/>
                <a:ea typeface="Times New Roman"/>
                <a:cs typeface="Times New Roman"/>
                <a:sym typeface="Times New Roman"/>
              </a:rPr>
              <a:t>X</a:t>
            </a:r>
            <a:r>
              <a:rPr b="1" baseline="-25000" i="0" lang="en-US" sz="1400" u="none" cap="none" strike="noStrike">
                <a:solidFill>
                  <a:srgbClr val="000000"/>
                </a:solidFill>
                <a:latin typeface="Times New Roman"/>
                <a:ea typeface="Times New Roman"/>
                <a:cs typeface="Times New Roman"/>
                <a:sym typeface="Times New Roman"/>
              </a:rPr>
              <a:t>1  </a:t>
            </a:r>
            <a:r>
              <a:rPr b="1" i="0" lang="en-US" sz="1400" u="none" cap="none" strike="noStrike">
                <a:solidFill>
                  <a:srgbClr val="000000"/>
                </a:solidFill>
                <a:latin typeface="Times New Roman"/>
                <a:ea typeface="Times New Roman"/>
                <a:cs typeface="Times New Roman"/>
                <a:sym typeface="Times New Roman"/>
              </a:rPr>
              <a:t>as a 2-D Array</a:t>
            </a:r>
            <a:endParaRPr b="1" i="0" sz="1400" u="none" cap="none" strike="noStrike">
              <a:solidFill>
                <a:srgbClr val="000000"/>
              </a:solidFill>
              <a:latin typeface="Times New Roman"/>
              <a:ea typeface="Times New Roman"/>
              <a:cs typeface="Times New Roman"/>
              <a:sym typeface="Times New Roman"/>
            </a:endParaRPr>
          </a:p>
        </p:txBody>
      </p:sp>
      <p:sp>
        <p:nvSpPr>
          <p:cNvPr id="320" name="Google Shape;320;g11f6d9c3e62_0_34"/>
          <p:cNvSpPr txBox="1"/>
          <p:nvPr/>
        </p:nvSpPr>
        <p:spPr>
          <a:xfrm>
            <a:off x="7954425" y="1491350"/>
            <a:ext cx="90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 = </a:t>
            </a:r>
            <a:r>
              <a:rPr b="1" i="0" lang="en-US" sz="1400" u="none" cap="none" strike="noStrike">
                <a:solidFill>
                  <a:srgbClr val="000000"/>
                </a:solidFill>
                <a:latin typeface="Times New Roman"/>
                <a:ea typeface="Times New Roman"/>
                <a:cs typeface="Times New Roman"/>
                <a:sym typeface="Times New Roman"/>
              </a:rPr>
              <a:t>X</a:t>
            </a:r>
            <a:r>
              <a:rPr b="1" baseline="-25000" i="0" lang="en-US" sz="1400" u="none" cap="none" strike="noStrike">
                <a:solidFill>
                  <a:srgbClr val="000000"/>
                </a:solidFill>
                <a:latin typeface="Times New Roman"/>
                <a:ea typeface="Times New Roman"/>
                <a:cs typeface="Times New Roman"/>
                <a:sym typeface="Times New Roman"/>
              </a:rPr>
              <a:t>2</a:t>
            </a:r>
            <a:endParaRPr b="1" baseline="-25000" i="0" sz="1400" u="none" cap="none" strike="noStrike">
              <a:solidFill>
                <a:srgbClr val="000000"/>
              </a:solidFill>
              <a:latin typeface="Times New Roman"/>
              <a:ea typeface="Times New Roman"/>
              <a:cs typeface="Times New Roman"/>
              <a:sym typeface="Times New Roman"/>
            </a:endParaRPr>
          </a:p>
        </p:txBody>
      </p:sp>
      <p:sp>
        <p:nvSpPr>
          <p:cNvPr id="321" name="Google Shape;321;g11f6d9c3e62_0_34"/>
          <p:cNvSpPr txBox="1"/>
          <p:nvPr/>
        </p:nvSpPr>
        <p:spPr>
          <a:xfrm>
            <a:off x="7954425" y="2344725"/>
            <a:ext cx="90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 = </a:t>
            </a:r>
            <a:r>
              <a:rPr b="1" i="0" lang="en-US" sz="1400" u="none" cap="none" strike="noStrike">
                <a:solidFill>
                  <a:srgbClr val="000000"/>
                </a:solidFill>
                <a:latin typeface="Times New Roman"/>
                <a:ea typeface="Times New Roman"/>
                <a:cs typeface="Times New Roman"/>
                <a:sym typeface="Times New Roman"/>
              </a:rPr>
              <a:t>X</a:t>
            </a:r>
            <a:r>
              <a:rPr b="1" baseline="-25000" i="0" lang="en-US" sz="1400" u="none" cap="none" strike="noStrike">
                <a:solidFill>
                  <a:srgbClr val="000000"/>
                </a:solidFill>
                <a:latin typeface="Times New Roman"/>
                <a:ea typeface="Times New Roman"/>
                <a:cs typeface="Times New Roman"/>
                <a:sym typeface="Times New Roman"/>
              </a:rPr>
              <a:t>60</a:t>
            </a:r>
            <a:endParaRPr b="1" baseline="-25000" i="0" sz="1400" u="none" cap="none" strike="noStrike">
              <a:solidFill>
                <a:srgbClr val="000000"/>
              </a:solidFill>
              <a:latin typeface="Times New Roman"/>
              <a:ea typeface="Times New Roman"/>
              <a:cs typeface="Times New Roman"/>
              <a:sym typeface="Times New Roman"/>
            </a:endParaRPr>
          </a:p>
        </p:txBody>
      </p:sp>
      <p:graphicFrame>
        <p:nvGraphicFramePr>
          <p:cNvPr id="322" name="Google Shape;322;g11f6d9c3e62_0_34"/>
          <p:cNvGraphicFramePr/>
          <p:nvPr/>
        </p:nvGraphicFramePr>
        <p:xfrm>
          <a:off x="2015900" y="3903438"/>
          <a:ext cx="3000000" cy="3000000"/>
        </p:xfrm>
        <a:graphic>
          <a:graphicData uri="http://schemas.openxmlformats.org/drawingml/2006/table">
            <a:tbl>
              <a:tblPr>
                <a:noFill/>
                <a:tableStyleId>{EF9DABB5-90F2-47D7-B8D4-FF95D2002A3D}</a:tableStyleId>
              </a:tblPr>
              <a:tblGrid>
                <a:gridCol w="1221850"/>
                <a:gridCol w="1266350"/>
                <a:gridCol w="914425"/>
                <a:gridCol w="1583475"/>
                <a:gridCol w="2707925"/>
              </a:tblGrid>
              <a:tr h="4266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Day 1</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Day 2</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Day 60</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Target </a:t>
                      </a:r>
                      <a:endParaRPr b="1" sz="16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09575">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X1 </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X2</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X60</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Y  = </a:t>
                      </a:r>
                      <a:r>
                        <a:rPr lang="en-US" sz="1400" u="none" cap="none" strike="noStrike">
                          <a:solidFill>
                            <a:schemeClr val="dk1"/>
                          </a:solidFill>
                        </a:rPr>
                        <a:t>61st Day Closing Index</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09575">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X2</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X3</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9050" marR="0" rtl="0" algn="ctr">
                        <a:lnSpc>
                          <a:spcPct val="100000"/>
                        </a:lnSpc>
                        <a:spcBef>
                          <a:spcPts val="0"/>
                        </a:spcBef>
                        <a:spcAft>
                          <a:spcPts val="0"/>
                        </a:spcAft>
                        <a:buClr>
                          <a:srgbClr val="000000"/>
                        </a:buClr>
                        <a:buSzPts val="1400"/>
                        <a:buFont typeface="Arial"/>
                        <a:buNone/>
                      </a:pPr>
                      <a:r>
                        <a:rPr lang="en-US" sz="1400" u="none" cap="none" strike="noStrike"/>
                        <a:t>X61</a:t>
                      </a:r>
                      <a:endParaRPr sz="1400" u="none" cap="none" strike="noStrike"/>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rPr>
                        <a:t>Y  = 62nd Day Closing Index</a:t>
                      </a:r>
                      <a:endParaRPr sz="1400" u="none" cap="none" strike="noStrike"/>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23" name="Google Shape;323;g11f6d9c3e62_0_34"/>
          <p:cNvSpPr/>
          <p:nvPr/>
        </p:nvSpPr>
        <p:spPr>
          <a:xfrm>
            <a:off x="4766850" y="3256502"/>
            <a:ext cx="500700" cy="571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11f6d9c3e62_0_34"/>
          <p:cNvSpPr/>
          <p:nvPr/>
        </p:nvSpPr>
        <p:spPr>
          <a:xfrm rot="5400000">
            <a:off x="4341800" y="3261250"/>
            <a:ext cx="306000" cy="4957800"/>
          </a:xfrm>
          <a:prstGeom prst="rightBrace">
            <a:avLst>
              <a:gd fmla="val 50000" name="adj1"/>
              <a:gd fmla="val 50003"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11f6d9c3e62_0_34"/>
          <p:cNvSpPr/>
          <p:nvPr/>
        </p:nvSpPr>
        <p:spPr>
          <a:xfrm rot="5400000">
            <a:off x="8240525" y="4444750"/>
            <a:ext cx="306000" cy="2590800"/>
          </a:xfrm>
          <a:prstGeom prst="rightBrace">
            <a:avLst>
              <a:gd fmla="val 50000" name="adj1"/>
              <a:gd fmla="val 50003"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11f6d9c3e62_0_34"/>
          <p:cNvSpPr txBox="1"/>
          <p:nvPr/>
        </p:nvSpPr>
        <p:spPr>
          <a:xfrm>
            <a:off x="7277825" y="5931025"/>
            <a:ext cx="2432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Target Value</a:t>
            </a:r>
            <a:endParaRPr b="1" i="0" sz="1800" u="none" cap="none" strike="noStrike">
              <a:solidFill>
                <a:srgbClr val="000000"/>
              </a:solidFill>
              <a:latin typeface="Times New Roman"/>
              <a:ea typeface="Times New Roman"/>
              <a:cs typeface="Times New Roman"/>
              <a:sym typeface="Times New Roman"/>
            </a:endParaRPr>
          </a:p>
        </p:txBody>
      </p:sp>
      <p:sp>
        <p:nvSpPr>
          <p:cNvPr id="327" name="Google Shape;327;g11f6d9c3e62_0_34"/>
          <p:cNvSpPr txBox="1"/>
          <p:nvPr/>
        </p:nvSpPr>
        <p:spPr>
          <a:xfrm>
            <a:off x="3278750" y="5931025"/>
            <a:ext cx="2432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Training Inputs</a:t>
            </a:r>
            <a:endParaRPr b="1"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2021-11-21T13:22:36Z</dcterms:created>
  <dc:creator>KAREN PINTO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